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8"/>
  </p:notesMasterIdLst>
  <p:handoutMasterIdLst>
    <p:handoutMasterId r:id="rId129"/>
  </p:handoutMasterIdLst>
  <p:sldIdLst>
    <p:sldId id="649" r:id="rId2"/>
    <p:sldId id="705" r:id="rId3"/>
    <p:sldId id="706" r:id="rId4"/>
    <p:sldId id="742" r:id="rId5"/>
    <p:sldId id="709" r:id="rId6"/>
    <p:sldId id="743" r:id="rId7"/>
    <p:sldId id="744" r:id="rId8"/>
    <p:sldId id="745" r:id="rId9"/>
    <p:sldId id="746" r:id="rId10"/>
    <p:sldId id="704" r:id="rId11"/>
    <p:sldId id="747" r:id="rId12"/>
    <p:sldId id="757" r:id="rId13"/>
    <p:sldId id="749" r:id="rId14"/>
    <p:sldId id="748" r:id="rId15"/>
    <p:sldId id="750" r:id="rId16"/>
    <p:sldId id="731" r:id="rId17"/>
    <p:sldId id="691" r:id="rId18"/>
    <p:sldId id="654" r:id="rId19"/>
    <p:sldId id="648" r:id="rId20"/>
    <p:sldId id="694" r:id="rId21"/>
    <p:sldId id="693" r:id="rId22"/>
    <p:sldId id="692" r:id="rId23"/>
    <p:sldId id="696" r:id="rId24"/>
    <p:sldId id="712" r:id="rId25"/>
    <p:sldId id="714" r:id="rId26"/>
    <p:sldId id="713" r:id="rId27"/>
    <p:sldId id="711" r:id="rId28"/>
    <p:sldId id="655" r:id="rId29"/>
    <p:sldId id="563" r:id="rId30"/>
    <p:sldId id="603" r:id="rId31"/>
    <p:sldId id="564" r:id="rId32"/>
    <p:sldId id="565" r:id="rId33"/>
    <p:sldId id="566" r:id="rId34"/>
    <p:sldId id="429" r:id="rId35"/>
    <p:sldId id="567" r:id="rId36"/>
    <p:sldId id="430" r:id="rId37"/>
    <p:sldId id="664" r:id="rId38"/>
    <p:sldId id="719" r:id="rId39"/>
    <p:sldId id="659" r:id="rId40"/>
    <p:sldId id="715" r:id="rId41"/>
    <p:sldId id="756" r:id="rId42"/>
    <p:sldId id="717" r:id="rId43"/>
    <p:sldId id="702" r:id="rId44"/>
    <p:sldId id="720" r:id="rId45"/>
    <p:sldId id="721" r:id="rId46"/>
    <p:sldId id="661" r:id="rId47"/>
    <p:sldId id="433" r:id="rId48"/>
    <p:sldId id="434" r:id="rId49"/>
    <p:sldId id="435" r:id="rId50"/>
    <p:sldId id="663" r:id="rId51"/>
    <p:sldId id="735" r:id="rId52"/>
    <p:sldId id="652" r:id="rId53"/>
    <p:sldId id="739" r:id="rId54"/>
    <p:sldId id="753" r:id="rId55"/>
    <p:sldId id="754" r:id="rId56"/>
    <p:sldId id="755" r:id="rId57"/>
    <p:sldId id="740" r:id="rId58"/>
    <p:sldId id="736" r:id="rId59"/>
    <p:sldId id="665" r:id="rId60"/>
    <p:sldId id="733" r:id="rId61"/>
    <p:sldId id="737" r:id="rId62"/>
    <p:sldId id="758" r:id="rId63"/>
    <p:sldId id="734" r:id="rId64"/>
    <p:sldId id="682" r:id="rId65"/>
    <p:sldId id="771" r:id="rId66"/>
    <p:sldId id="767" r:id="rId67"/>
    <p:sldId id="768" r:id="rId68"/>
    <p:sldId id="769" r:id="rId69"/>
    <p:sldId id="741" r:id="rId70"/>
    <p:sldId id="759" r:id="rId71"/>
    <p:sldId id="760" r:id="rId72"/>
    <p:sldId id="761" r:id="rId73"/>
    <p:sldId id="762" r:id="rId74"/>
    <p:sldId id="763" r:id="rId75"/>
    <p:sldId id="764" r:id="rId76"/>
    <p:sldId id="765" r:id="rId77"/>
    <p:sldId id="766" r:id="rId78"/>
    <p:sldId id="625" r:id="rId79"/>
    <p:sldId id="626" r:id="rId80"/>
    <p:sldId id="627" r:id="rId81"/>
    <p:sldId id="628" r:id="rId82"/>
    <p:sldId id="629" r:id="rId83"/>
    <p:sldId id="630" r:id="rId84"/>
    <p:sldId id="631" r:id="rId85"/>
    <p:sldId id="667" r:id="rId86"/>
    <p:sldId id="668" r:id="rId87"/>
    <p:sldId id="669" r:id="rId88"/>
    <p:sldId id="670" r:id="rId89"/>
    <p:sldId id="671" r:id="rId90"/>
    <p:sldId id="672" r:id="rId91"/>
    <p:sldId id="673" r:id="rId92"/>
    <p:sldId id="674" r:id="rId93"/>
    <p:sldId id="675" r:id="rId94"/>
    <p:sldId id="676" r:id="rId95"/>
    <p:sldId id="677" r:id="rId96"/>
    <p:sldId id="678" r:id="rId97"/>
    <p:sldId id="679" r:id="rId98"/>
    <p:sldId id="680" r:id="rId99"/>
    <p:sldId id="681" r:id="rId100"/>
    <p:sldId id="722" r:id="rId101"/>
    <p:sldId id="613" r:id="rId102"/>
    <p:sldId id="615" r:id="rId103"/>
    <p:sldId id="616" r:id="rId104"/>
    <p:sldId id="617" r:id="rId105"/>
    <p:sldId id="618" r:id="rId106"/>
    <p:sldId id="619" r:id="rId107"/>
    <p:sldId id="620" r:id="rId108"/>
    <p:sldId id="621" r:id="rId109"/>
    <p:sldId id="622" r:id="rId110"/>
    <p:sldId id="508" r:id="rId111"/>
    <p:sldId id="509" r:id="rId112"/>
    <p:sldId id="493" r:id="rId113"/>
    <p:sldId id="494" r:id="rId114"/>
    <p:sldId id="495" r:id="rId115"/>
    <p:sldId id="496" r:id="rId116"/>
    <p:sldId id="497" r:id="rId117"/>
    <p:sldId id="498" r:id="rId118"/>
    <p:sldId id="499" r:id="rId119"/>
    <p:sldId id="500" r:id="rId120"/>
    <p:sldId id="501" r:id="rId121"/>
    <p:sldId id="502" r:id="rId122"/>
    <p:sldId id="503" r:id="rId123"/>
    <p:sldId id="504" r:id="rId124"/>
    <p:sldId id="505" r:id="rId125"/>
    <p:sldId id="506" r:id="rId126"/>
    <p:sldId id="507" r:id="rId1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0"/>
      <p:bold r:id="rId131"/>
      <p:italic r:id="rId132"/>
      <p:boldItalic r:id="rId133"/>
    </p:embeddedFont>
    <p:embeddedFont>
      <p:font typeface="Segoe UI Black" panose="020B0A02040204020203" pitchFamily="34" charset="0"/>
      <p:bold r:id="rId134"/>
      <p:boldItalic r:id="rId135"/>
    </p:embeddedFont>
    <p:embeddedFont>
      <p:font typeface="Impact" panose="020B0806030902050204" pitchFamily="34" charset="0"/>
      <p:regular r:id="rId136"/>
    </p:embeddedFont>
    <p:embeddedFont>
      <p:font typeface="Segoe UI Light" panose="020B0502040204020203" pitchFamily="34" charset="0"/>
      <p:regular r:id="rId137"/>
      <p:italic r:id="rId138"/>
    </p:embeddedFont>
    <p:embeddedFont>
      <p:font typeface="Verdana" panose="020B0604030504040204" pitchFamily="34" charset="0"/>
      <p:regular r:id="rId139"/>
      <p:bold r:id="rId140"/>
      <p:italic r:id="rId141"/>
      <p:boldItalic r:id="rId142"/>
    </p:embeddedFont>
    <p:embeddedFont>
      <p:font typeface="MS Reference Sans Serif" panose="020B0604030504040204" pitchFamily="34" charset="0"/>
      <p:regular r:id="rId143"/>
    </p:embeddedFont>
    <p:embeddedFont>
      <p:font typeface="Lucida Console" panose="020B0609040504020204" pitchFamily="49" charset="0"/>
      <p:regular r:id="rId14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9D9"/>
    <a:srgbClr val="65C25E"/>
    <a:srgbClr val="41719C"/>
    <a:srgbClr val="2F347D"/>
    <a:srgbClr val="E99E3A"/>
    <a:srgbClr val="FF6969"/>
    <a:srgbClr val="FF9797"/>
    <a:srgbClr val="D5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23" autoAdjust="0"/>
    <p:restoredTop sz="96206" autoAdjust="0"/>
  </p:normalViewPr>
  <p:slideViewPr>
    <p:cSldViewPr showGuides="1">
      <p:cViewPr varScale="1">
        <p:scale>
          <a:sx n="109" d="100"/>
          <a:sy n="109" d="100"/>
        </p:scale>
        <p:origin x="1242" y="72"/>
      </p:cViewPr>
      <p:guideLst>
        <p:guide orient="horz" pos="2160"/>
        <p:guide pos="288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3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4.fntdata"/><Relationship Id="rId138" Type="http://schemas.openxmlformats.org/officeDocument/2006/relationships/font" Target="fonts/font9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notesMaster" Target="notesMasters/notesMaster1.xml"/><Relationship Id="rId144" Type="http://schemas.openxmlformats.org/officeDocument/2006/relationships/font" Target="fonts/font15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5.fntdata"/><Relationship Id="rId139" Type="http://schemas.openxmlformats.org/officeDocument/2006/relationships/font" Target="fonts/font10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handoutMaster" Target="handoutMasters/handoutMaster1.xml"/><Relationship Id="rId137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font" Target="fonts/font3.fntdata"/><Relationship Id="rId140" Type="http://schemas.openxmlformats.org/officeDocument/2006/relationships/font" Target="fonts/font11.fntdata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font" Target="fonts/font1.fntdata"/><Relationship Id="rId135" Type="http://schemas.openxmlformats.org/officeDocument/2006/relationships/font" Target="fonts/font6.fntdata"/><Relationship Id="rId143" Type="http://schemas.openxmlformats.org/officeDocument/2006/relationships/font" Target="fonts/font14.fntdata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font" Target="fonts/font12.fntdata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2.fntdata"/><Relationship Id="rId136" Type="http://schemas.openxmlformats.org/officeDocument/2006/relationships/font" Target="fonts/font7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CH" dirty="0" smtClean="0"/>
              <a:t>Average Parsing+Computation time per Revision when analyzing</a:t>
            </a:r>
            <a:r>
              <a:rPr lang="de-CH" baseline="0" dirty="0" smtClean="0"/>
              <a:t> n revisions of AspectJ </a:t>
            </a:r>
            <a:r>
              <a:rPr lang="de-CH" sz="2160" b="1" i="0" u="none" strike="noStrike" baseline="0" dirty="0" smtClean="0">
                <a:effectLst/>
              </a:rPr>
              <a:t>(10 common metrics) </a:t>
            </a:r>
            <a:endParaRPr lang="de-CH" dirty="0"/>
          </a:p>
        </c:rich>
      </c:tx>
      <c:layout>
        <c:manualLayout>
          <c:xMode val="edge"/>
          <c:yMode val="edge"/>
          <c:x val="9.055932244580539E-2"/>
          <c:y val="1.6472203157172273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LISA</c:v>
                </c:pt>
              </c:strCache>
            </c:strRef>
          </c:tx>
          <c:spPr>
            <a:ln>
              <a:solidFill>
                <a:srgbClr val="F38039"/>
              </a:solidFill>
            </a:ln>
          </c:spPr>
          <c:marker>
            <c:symbol val="circle"/>
            <c:size val="10"/>
            <c:spPr>
              <a:solidFill>
                <a:srgbClr val="F38039"/>
              </a:solidFill>
            </c:spPr>
          </c:marker>
          <c:dLbls>
            <c:dLbl>
              <c:idx val="1"/>
              <c:layout>
                <c:manualLayout>
                  <c:x val="-5.0925925925925923E-2"/>
                  <c:y val="0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0" sourceLinked="0"/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10</c:v>
                </c:pt>
                <c:pt idx="2">
                  <c:v>100</c:v>
                </c:pt>
                <c:pt idx="3">
                  <c:v>1000</c:v>
                </c:pt>
                <c:pt idx="4">
                  <c:v>2000</c:v>
                </c:pt>
                <c:pt idx="5">
                  <c:v>3000</c:v>
                </c:pt>
                <c:pt idx="6">
                  <c:v>4000</c:v>
                </c:pt>
                <c:pt idx="7">
                  <c:v>5000</c:v>
                </c:pt>
                <c:pt idx="8">
                  <c:v>6000</c:v>
                </c:pt>
                <c:pt idx="9">
                  <c:v>7000</c:v>
                </c:pt>
              </c:numCache>
            </c:numRef>
          </c:cat>
          <c:val>
            <c:numRef>
              <c:f>Sheet1!$B$2:$B$11</c:f>
              <c:numCache>
                <c:formatCode>0.00</c:formatCode>
                <c:ptCount val="10"/>
                <c:pt idx="0">
                  <c:v>41.67</c:v>
                </c:pt>
                <c:pt idx="1">
                  <c:v>4.633</c:v>
                </c:pt>
                <c:pt idx="2">
                  <c:v>0.52500000000000002</c:v>
                </c:pt>
                <c:pt idx="3">
                  <c:v>0.109</c:v>
                </c:pt>
                <c:pt idx="4">
                  <c:v>8.2000000000000003E-2</c:v>
                </c:pt>
                <c:pt idx="5">
                  <c:v>7.0999999999999994E-2</c:v>
                </c:pt>
                <c:pt idx="6">
                  <c:v>5.1999999999999998E-2</c:v>
                </c:pt>
                <c:pt idx="7">
                  <c:v>4.1000000000000002E-2</c:v>
                </c:pt>
                <c:pt idx="8">
                  <c:v>3.2000000000000001E-2</c:v>
                </c:pt>
                <c:pt idx="9">
                  <c:v>3.3000000000000002E-2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03680"/>
        <c:axId val="214609560"/>
      </c:lineChart>
      <c:catAx>
        <c:axId val="21460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609560"/>
        <c:crosses val="autoZero"/>
        <c:auto val="1"/>
        <c:lblAlgn val="ctr"/>
        <c:lblOffset val="100"/>
        <c:noMultiLvlLbl val="0"/>
      </c:catAx>
      <c:valAx>
        <c:axId val="214609560"/>
        <c:scaling>
          <c:orientation val="minMax"/>
          <c:max val="50"/>
        </c:scaling>
        <c:delete val="0"/>
        <c:axPos val="l"/>
        <c:majorGridlines>
          <c:spPr>
            <a:ln>
              <a:solidFill>
                <a:srgbClr val="E7E6E6"/>
              </a:solidFill>
            </a:ln>
          </c:spPr>
        </c:majorGridlines>
        <c:numFmt formatCode="0" sourceLinked="0"/>
        <c:majorTickMark val="out"/>
        <c:minorTickMark val="none"/>
        <c:tickLblPos val="nextTo"/>
        <c:crossAx val="21460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ADA6E-D10D-4B84-AFA6-5BCF38A2F01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06046-52D8-4476-843E-CC548BFBF410}">
      <dgm:prSet phldrT="[Text]"/>
      <dgm:spPr/>
      <dgm:t>
        <a:bodyPr/>
        <a:lstStyle/>
        <a:p>
          <a:r>
            <a:rPr lang="en-US" dirty="0" smtClean="0"/>
            <a:t>Techniques implemented in </a:t>
          </a:r>
          <a:r>
            <a:rPr lang="en-US" b="1" dirty="0" smtClean="0"/>
            <a:t>LISA</a:t>
          </a:r>
          <a:endParaRPr lang="en-US" b="1" dirty="0"/>
        </a:p>
      </dgm:t>
    </dgm:pt>
    <dgm:pt modelId="{58AE5C03-DE9B-491E-94EF-C6D8548E5B6F}" type="parTrans" cxnId="{82B5E3F4-00BB-45F6-8E87-A45777EAAB87}">
      <dgm:prSet/>
      <dgm:spPr/>
      <dgm:t>
        <a:bodyPr/>
        <a:lstStyle/>
        <a:p>
          <a:endParaRPr lang="en-US"/>
        </a:p>
      </dgm:t>
    </dgm:pt>
    <dgm:pt modelId="{A27059CD-496F-4457-8C37-96124EF36B0A}" type="sibTrans" cxnId="{82B5E3F4-00BB-45F6-8E87-A45777EAAB87}">
      <dgm:prSet/>
      <dgm:spPr/>
      <dgm:t>
        <a:bodyPr/>
        <a:lstStyle/>
        <a:p>
          <a:endParaRPr lang="en-US"/>
        </a:p>
      </dgm:t>
    </dgm:pt>
    <dgm:pt modelId="{642D4BF4-CEF9-4978-A72F-4F7DE031AD4B}">
      <dgm:prSet phldrT="[Text]"/>
      <dgm:spPr/>
      <dgm:t>
        <a:bodyPr/>
        <a:lstStyle/>
        <a:p>
          <a:r>
            <a:rPr lang="en-US" dirty="0" smtClean="0"/>
            <a:t>Your </a:t>
          </a:r>
          <a:r>
            <a:rPr lang="en-US" dirty="0" err="1" smtClean="0"/>
            <a:t>favourite</a:t>
          </a:r>
          <a:r>
            <a:rPr lang="en-US" dirty="0" smtClean="0"/>
            <a:t> analysis features</a:t>
          </a:r>
          <a:endParaRPr lang="en-US" dirty="0"/>
        </a:p>
      </dgm:t>
    </dgm:pt>
    <dgm:pt modelId="{567B782D-ED76-477B-85D7-510B4FBB142F}" type="parTrans" cxnId="{A98C94FD-C3BB-46E8-B03A-1DAE7BA1527C}">
      <dgm:prSet/>
      <dgm:spPr/>
      <dgm:t>
        <a:bodyPr/>
        <a:lstStyle/>
        <a:p>
          <a:endParaRPr lang="en-US"/>
        </a:p>
      </dgm:t>
    </dgm:pt>
    <dgm:pt modelId="{7BBB83A9-8C97-438B-BAF3-79906D6B8712}" type="sibTrans" cxnId="{A98C94FD-C3BB-46E8-B03A-1DAE7BA1527C}">
      <dgm:prSet/>
      <dgm:spPr/>
      <dgm:t>
        <a:bodyPr/>
        <a:lstStyle/>
        <a:p>
          <a:endParaRPr lang="en-US"/>
        </a:p>
      </dgm:t>
    </dgm:pt>
    <dgm:pt modelId="{D616942A-EF2A-48CD-9AA4-F97D98B1DE30}" type="pres">
      <dgm:prSet presAssocID="{28EADA6E-D10D-4B84-AFA6-5BCF38A2F0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A729E7-7208-465B-8D18-46250FC5309C}" type="pres">
      <dgm:prSet presAssocID="{9FA06046-52D8-4476-843E-CC548BFBF410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AACDE-BA3E-4D38-9CAA-313BC4D94184}" type="pres">
      <dgm:prSet presAssocID="{A27059CD-496F-4457-8C37-96124EF36B0A}" presName="space" presStyleCnt="0"/>
      <dgm:spPr/>
    </dgm:pt>
    <dgm:pt modelId="{3B0CFCB2-DD82-42D3-B6E8-55C2F223C1A0}" type="pres">
      <dgm:prSet presAssocID="{642D4BF4-CEF9-4978-A72F-4F7DE031AD4B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E60641-6AB5-4236-A9AC-639971726ABE}" type="presOf" srcId="{642D4BF4-CEF9-4978-A72F-4F7DE031AD4B}" destId="{3B0CFCB2-DD82-42D3-B6E8-55C2F223C1A0}" srcOrd="0" destOrd="0" presId="urn:microsoft.com/office/officeart/2005/8/layout/venn3"/>
    <dgm:cxn modelId="{6CC593E6-9653-4F2D-AA1E-FFD09D7F72D4}" type="presOf" srcId="{28EADA6E-D10D-4B84-AFA6-5BCF38A2F01D}" destId="{D616942A-EF2A-48CD-9AA4-F97D98B1DE30}" srcOrd="0" destOrd="0" presId="urn:microsoft.com/office/officeart/2005/8/layout/venn3"/>
    <dgm:cxn modelId="{C1AE59C0-9488-4AD1-89CE-767BD0E12A7C}" type="presOf" srcId="{9FA06046-52D8-4476-843E-CC548BFBF410}" destId="{28A729E7-7208-465B-8D18-46250FC5309C}" srcOrd="0" destOrd="0" presId="urn:microsoft.com/office/officeart/2005/8/layout/venn3"/>
    <dgm:cxn modelId="{82B5E3F4-00BB-45F6-8E87-A45777EAAB87}" srcId="{28EADA6E-D10D-4B84-AFA6-5BCF38A2F01D}" destId="{9FA06046-52D8-4476-843E-CC548BFBF410}" srcOrd="0" destOrd="0" parTransId="{58AE5C03-DE9B-491E-94EF-C6D8548E5B6F}" sibTransId="{A27059CD-496F-4457-8C37-96124EF36B0A}"/>
    <dgm:cxn modelId="{A98C94FD-C3BB-46E8-B03A-1DAE7BA1527C}" srcId="{28EADA6E-D10D-4B84-AFA6-5BCF38A2F01D}" destId="{642D4BF4-CEF9-4978-A72F-4F7DE031AD4B}" srcOrd="1" destOrd="0" parTransId="{567B782D-ED76-477B-85D7-510B4FBB142F}" sibTransId="{7BBB83A9-8C97-438B-BAF3-79906D6B8712}"/>
    <dgm:cxn modelId="{E9E9AFE2-91C0-4D4D-9561-C0A5D2CA17A9}" type="presParOf" srcId="{D616942A-EF2A-48CD-9AA4-F97D98B1DE30}" destId="{28A729E7-7208-465B-8D18-46250FC5309C}" srcOrd="0" destOrd="0" presId="urn:microsoft.com/office/officeart/2005/8/layout/venn3"/>
    <dgm:cxn modelId="{F1BCEF07-621D-4B75-A78D-616BFF42B38D}" type="presParOf" srcId="{D616942A-EF2A-48CD-9AA4-F97D98B1DE30}" destId="{B93AACDE-BA3E-4D38-9CAA-313BC4D94184}" srcOrd="1" destOrd="0" presId="urn:microsoft.com/office/officeart/2005/8/layout/venn3"/>
    <dgm:cxn modelId="{7ECF5585-472A-4D85-9F8B-1FEE42565A44}" type="presParOf" srcId="{D616942A-EF2A-48CD-9AA4-F97D98B1DE30}" destId="{3B0CFCB2-DD82-42D3-B6E8-55C2F223C1A0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F8FB9-9C27-4AC0-A171-66C7149153A4}" type="datetimeFigureOut">
              <a:rPr lang="de-CH" smtClean="0"/>
              <a:pPr/>
              <a:t>22.02.2017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C75FD-AFFF-4D5F-A408-A51ABAD78EED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11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3D233-F280-4C7D-AFDC-C811291DD9F7}" type="datetimeFigureOut">
              <a:rPr lang="de-CH" smtClean="0"/>
              <a:pPr/>
              <a:t>22.02.2017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98B6A-3709-4C27-8399-42FD33CEF98F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234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92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0284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418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9462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49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105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50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9919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70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740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71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0028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72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7267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73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9115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74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115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7720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75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6097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76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2173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77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2342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473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2238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733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6884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091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668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98B6A-3709-4C27-8399-42FD33CEF98F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300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2767"/>
            <a:ext cx="7772400" cy="1937195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52AB54-EEC0-4938-BA33-1542DA4E0568}" type="datetime1">
              <a:rPr lang="de-CH" smtClean="0"/>
              <a:pPr/>
              <a:t>22.02.2017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C0B9BA-C099-42EA-A0F1-177BCE06C24F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1" y="359950"/>
            <a:ext cx="2608589" cy="82861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359950"/>
            <a:ext cx="1991531" cy="8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467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C52AB54-EEC0-4938-BA33-1542DA4E0568}" type="datetime1">
              <a:rPr lang="de-CH" smtClean="0"/>
              <a:pPr/>
              <a:t>22.02.2017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4C0B9BA-C099-42EA-A0F1-177BCE06C24F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352168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35F2-C9D9-426E-AD6C-3C2F9FEE06BE}" type="datetime1">
              <a:rPr lang="de-CH" smtClean="0"/>
              <a:pPr/>
              <a:t>22.02.2017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4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5EB1-4898-4C46-A891-6779B3B7321D}" type="datetime1">
              <a:rPr lang="de-CH" smtClean="0"/>
              <a:pPr/>
              <a:t>22.02.2017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4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FBFB-C94D-4F8A-AE98-C8FF2B790261}" type="datetime1">
              <a:rPr lang="de-CH" smtClean="0"/>
              <a:pPr/>
              <a:t>22.02.2017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3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9658F-57A3-4B93-A8FD-1B8CCCEE5E44}" type="datetime1">
              <a:rPr lang="de-CH" smtClean="0"/>
              <a:pPr/>
              <a:t>22.02.2017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1887-2106-41E8-8058-AC9A0D39F093}" type="datetime1">
              <a:rPr lang="de-CH" smtClean="0"/>
              <a:pPr/>
              <a:t>22.02.2017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‹#›</a:t>
            </a:fld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19187"/>
            <a:ext cx="966535" cy="3070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1" y="6419187"/>
            <a:ext cx="736389" cy="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8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B631DC2-933B-46B7-A751-13753FBA4A46}" type="datetime1">
              <a:rPr lang="de-CH" smtClean="0"/>
              <a:pPr/>
              <a:t>22.02.2017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A18A51-5894-4262-B40A-AF276BD42969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602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F347D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t.uzh.ch/Fk" TargetMode="External"/><Relationship Id="rId2" Type="http://schemas.openxmlformats.org/officeDocument/2006/relationships/hyperlink" Target="http://t.uzh.ch/Fj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lexandru@ifi.uzh.ch" TargetMode="External"/><Relationship Id="rId4" Type="http://schemas.openxmlformats.org/officeDocument/2006/relationships/hyperlink" Target="http://t.uzh.ch/Fm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4594483"/>
            <a:ext cx="77036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2000" u="sng" dirty="0">
                <a:uFill>
                  <a:solidFill>
                    <a:schemeClr val="bg1">
                      <a:lumMod val="65000"/>
                    </a:schemeClr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 V. </a:t>
            </a:r>
            <a:r>
              <a:rPr lang="de-CH" sz="2000" u="sng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Alexandru</a:t>
            </a:r>
            <a:r>
              <a:rPr lang="de-CH" sz="2000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Sebastiano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CH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Panichella</a:t>
            </a:r>
            <a:r>
              <a:rPr lang="fr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de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Harald </a:t>
            </a:r>
            <a:r>
              <a:rPr lang="de-CH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C. </a:t>
            </a:r>
            <a:r>
              <a:rPr lang="de-CH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Gall</a:t>
            </a:r>
          </a:p>
          <a:p>
            <a:pPr algn="r"/>
            <a:r>
              <a:rPr lang="fr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 </a:t>
            </a:r>
            <a:r>
              <a:rPr lang="fr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volution and Architecture </a:t>
            </a:r>
            <a:r>
              <a:rPr lang="fr-CH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</a:t>
            </a:r>
            <a:endParaRPr lang="fr-CH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r-CH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</a:t>
            </a:r>
            <a:r>
              <a:rPr lang="fr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Zurich, </a:t>
            </a:r>
            <a:r>
              <a:rPr lang="fr-CH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Switzerland</a:t>
            </a:r>
            <a:endParaRPr lang="de-CH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de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</a:t>
            </a:r>
            <a:r>
              <a:rPr lang="de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alexandru,panichella,gall</a:t>
            </a:r>
            <a:r>
              <a:rPr lang="de-CH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}@ifi.uzh.ch</a:t>
            </a:r>
          </a:p>
          <a:p>
            <a:pPr algn="r"/>
            <a:r>
              <a:rPr lang="de-CH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22.02.2017</a:t>
            </a:r>
            <a:endParaRPr lang="de-CH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8828" y="2944041"/>
            <a:ext cx="7960629" cy="120725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Reducing Redundancies in Multi-Revision Code Analysis</a:t>
            </a:r>
            <a:endParaRPr lang="de-CH" b="0" dirty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50143" y="1772553"/>
            <a:ext cx="6858000" cy="6353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CH" sz="1200" dirty="0" smtClean="0"/>
              <a:t>SANER’17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de-CH" sz="1200" dirty="0" smtClean="0"/>
              <a:t>Klagenfurt</a:t>
            </a:r>
            <a:r>
              <a:rPr lang="de-CH" sz="1200" dirty="0"/>
              <a:t>, Austria</a:t>
            </a:r>
          </a:p>
        </p:txBody>
      </p:sp>
    </p:spTree>
    <p:extLst>
      <p:ext uri="{BB962C8B-B14F-4D97-AF65-F5344CB8AC3E}">
        <p14:creationId xmlns:p14="http://schemas.microsoft.com/office/powerpoint/2010/main" val="1078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409169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154" y="2767281"/>
            <a:ext cx="77757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#3: Use asynchronous graph analysis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techniques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1594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Rapid Analysis using 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101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Manual work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commit analyzed seperately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Many preconditions for analyses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Fast, general purpose code analysis tool aimed specifically at large scale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988598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Rapid Analysis using 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102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Manual work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Analyze all commits in parallel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Many preconditions for analyses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Fast, general purpose code analysis tool aimed specifically at large scale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762648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Rapid Analysis using 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103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«Point and Shoot»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Analyze all commits in parallel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Many preconditions for analyses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Fast, general purpose code analysis tool aimed specifically at large scale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237992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Rapid Analysis using 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104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«Point and Shoot»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Analyze all commits in parallel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Analysis directly on source code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Fast, general purpose code analysis tool aimed specifically at large scale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8636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Rapid Analysis using 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105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All code is equal</a:t>
            </a:r>
          </a:p>
          <a:p>
            <a:pPr algn="ctr"/>
            <a:r>
              <a:rPr lang="de-CH" sz="1600" dirty="0" smtClean="0"/>
              <a:t>(given a parser)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«Point and Shoot»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Analyze all commits in parallel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Analysis directly on source code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Fast, general purpose code analysis tool aimed specifically at large scale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061776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Rapid Analysis using 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106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All code is equal</a:t>
            </a:r>
          </a:p>
          <a:p>
            <a:pPr algn="ctr"/>
            <a:r>
              <a:rPr lang="de-CH" sz="1600" smtClean="0"/>
              <a:t>(given a parser)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«Point and Shoot»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Quick analysis of 1000s of commits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Analyze all commits in parallel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Analysis directly on source code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Fast, general purpose code analysis tool aimed specifically at large scale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124579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Rapid Analysis using 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107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All code is equal</a:t>
            </a:r>
          </a:p>
          <a:p>
            <a:pPr algn="ctr"/>
            <a:r>
              <a:rPr lang="de-CH" sz="1600" smtClean="0"/>
              <a:t>(given a parser)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All commits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«Point and Shoot»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Quick analysis of 1000s of commits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Analyze all commits in parallel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Analysis directly on source code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Fast, general purpose code analysis tool aimed specifically at large scale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6912835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Rapid Analysis using LISA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108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All code is equal</a:t>
            </a:r>
          </a:p>
          <a:p>
            <a:pPr algn="ctr"/>
            <a:r>
              <a:rPr lang="de-CH" sz="1600" smtClean="0"/>
              <a:t>(given a parser)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  <a:solidFill>
            <a:schemeClr val="accent6"/>
          </a:solidFill>
          <a:ln w="635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All commits</a:t>
            </a:r>
            <a:endParaRPr lang="en-US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«Point and Shoot»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Quick analysis of 1000s of commits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Analyze all commits in parallel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Analysis directly on source code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Fast, general purpose code analysis tool aimed specifically at large scale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906535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# of Commits: Linear Scaling</a:t>
            </a:r>
            <a:endParaRPr lang="en-US"/>
          </a:p>
        </p:txBody>
      </p:sp>
      <p:pic>
        <p:nvPicPr>
          <p:cNvPr id="5" name="Content Placeholder 4" descr="perform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08" y="1825625"/>
            <a:ext cx="5801784" cy="435133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340769" y="4000504"/>
            <a:ext cx="4660123" cy="1523996"/>
          </a:xfrm>
          <a:prstGeom prst="line">
            <a:avLst/>
          </a:prstGeom>
          <a:ln w="19050">
            <a:solidFill>
              <a:srgbClr val="0519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58082" y="3571876"/>
            <a:ext cx="1500198" cy="857256"/>
          </a:xfrm>
          <a:prstGeom prst="rect">
            <a:avLst/>
          </a:prstGeom>
          <a:solidFill>
            <a:srgbClr val="051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March</a:t>
            </a:r>
          </a:p>
          <a:p>
            <a:pPr algn="ctr"/>
            <a:r>
              <a:rPr lang="de-CH" smtClean="0"/>
              <a:t>Update</a:t>
            </a:r>
          </a:p>
          <a:p>
            <a:pPr algn="ctr"/>
            <a:r>
              <a:rPr lang="de-CH" smtClean="0"/>
              <a:t>(Total)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109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76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592671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Multi-Project Parallelization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27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2000232" y="2000240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LISA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357818" y="1643050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/>
              <a:t>AspectJ:</a:t>
            </a:r>
          </a:p>
          <a:p>
            <a:r>
              <a:rPr lang="de-CH" smtClean="0"/>
              <a:t>  7642 commits, 440k LOC</a:t>
            </a:r>
          </a:p>
          <a:p>
            <a:r>
              <a:rPr lang="de-CH" smtClean="0"/>
              <a:t>Requirements:</a:t>
            </a:r>
          </a:p>
          <a:p>
            <a:r>
              <a:rPr lang="de-CH" smtClean="0"/>
              <a:t>  20 GB memory</a:t>
            </a:r>
          </a:p>
          <a:p>
            <a:r>
              <a:rPr lang="de-CH" smtClean="0"/>
              <a:t>  45 min on 4 cores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>
            <a:stCxn id="5" idx="2"/>
          </p:cNvCxnSpPr>
          <p:nvPr/>
        </p:nvCxnSpPr>
        <p:spPr>
          <a:xfrm rot="5400000">
            <a:off x="2178827" y="3036091"/>
            <a:ext cx="1071570" cy="1588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Multi-Project Parallelization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27</a:t>
            </a:r>
            <a:endParaRPr lang="de-CH" dirty="0"/>
          </a:p>
        </p:txBody>
      </p:sp>
      <p:sp>
        <p:nvSpPr>
          <p:cNvPr id="5" name="Rectangle 4"/>
          <p:cNvSpPr/>
          <p:nvPr/>
        </p:nvSpPr>
        <p:spPr>
          <a:xfrm>
            <a:off x="2000232" y="2000240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LISA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57818" y="1643050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/>
              <a:t>AspectJ:</a:t>
            </a:r>
          </a:p>
          <a:p>
            <a:r>
              <a:rPr lang="de-CH" smtClean="0"/>
              <a:t>  7642 commits, 440k LOC</a:t>
            </a:r>
          </a:p>
          <a:p>
            <a:r>
              <a:rPr lang="de-CH" smtClean="0"/>
              <a:t>Requirements:</a:t>
            </a:r>
          </a:p>
          <a:p>
            <a:r>
              <a:rPr lang="de-CH" smtClean="0"/>
              <a:t>  20 GB memory</a:t>
            </a:r>
          </a:p>
          <a:p>
            <a:r>
              <a:rPr lang="de-CH" smtClean="0"/>
              <a:t>  45 min on 4 cores</a:t>
            </a: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00034" y="3071810"/>
            <a:ext cx="4286280" cy="300039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85918" y="364331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71736" y="3714752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71736" y="450057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86116" y="485776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5984" y="5143512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14480" y="435769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85852" y="5072074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00100" y="4214818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57554" y="3429000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71868" y="4071942"/>
            <a:ext cx="57150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VM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29256" y="3571876"/>
            <a:ext cx="3286148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/>
              <a:t>Parallelization scenario:</a:t>
            </a:r>
          </a:p>
          <a:p>
            <a:r>
              <a:rPr lang="de-CH" smtClean="0"/>
              <a:t>  10x Amazon EC 2 r3.8xlarge</a:t>
            </a:r>
          </a:p>
          <a:p>
            <a:r>
              <a:rPr lang="de-CH" smtClean="0"/>
              <a:t>  10x 244GB memory</a:t>
            </a:r>
          </a:p>
          <a:p>
            <a:r>
              <a:rPr lang="de-CH" smtClean="0"/>
              <a:t>  10x 32 cores</a:t>
            </a:r>
          </a:p>
          <a:p>
            <a:r>
              <a:rPr lang="de-CH" smtClean="0"/>
              <a:t>Potential to analyze 160</a:t>
            </a:r>
          </a:p>
          <a:p>
            <a:r>
              <a:rPr lang="de-CH" smtClean="0"/>
              <a:t>AspectJ-sized projects per hour</a:t>
            </a:r>
          </a:p>
          <a:p>
            <a:endParaRPr lang="de-CH" sz="1050" smtClean="0"/>
          </a:p>
          <a:p>
            <a:r>
              <a:rPr lang="de-CH" smtClean="0"/>
              <a:t>(Most projects on git-hub are much smaller)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Benchmarking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10</a:t>
            </a:r>
            <a:endParaRPr lang="de-CH" dirty="0"/>
          </a:p>
        </p:txBody>
      </p:sp>
      <p:grpSp>
        <p:nvGrpSpPr>
          <p:cNvPr id="3" name="Group 11"/>
          <p:cNvGrpSpPr/>
          <p:nvPr/>
        </p:nvGrpSpPr>
        <p:grpSpPr>
          <a:xfrm>
            <a:off x="3571868" y="2643182"/>
            <a:ext cx="1714512" cy="1817997"/>
            <a:chOff x="4000496" y="2762752"/>
            <a:chExt cx="1714512" cy="1817997"/>
          </a:xfrm>
        </p:grpSpPr>
        <p:pic>
          <p:nvPicPr>
            <p:cNvPr id="9" name="Picture 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" name="Vertical Scroll 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Benchmarking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10</a:t>
            </a:r>
            <a:endParaRPr lang="de-CH" dirty="0"/>
          </a:p>
        </p:txBody>
      </p:sp>
      <p:grpSp>
        <p:nvGrpSpPr>
          <p:cNvPr id="3" name="Group 11"/>
          <p:cNvGrpSpPr/>
          <p:nvPr/>
        </p:nvGrpSpPr>
        <p:grpSpPr>
          <a:xfrm>
            <a:off x="3571868" y="2643182"/>
            <a:ext cx="1714512" cy="1817997"/>
            <a:chOff x="4000496" y="2762752"/>
            <a:chExt cx="1714512" cy="1817997"/>
          </a:xfrm>
        </p:grpSpPr>
        <p:pic>
          <p:nvPicPr>
            <p:cNvPr id="9" name="Picture 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" name="Vertical Scroll 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107" name="Cloud Callout 106"/>
          <p:cNvSpPr/>
          <p:nvPr/>
        </p:nvSpPr>
        <p:spPr>
          <a:xfrm>
            <a:off x="5643570" y="4357694"/>
            <a:ext cx="3071834" cy="1571636"/>
          </a:xfrm>
          <a:prstGeom prst="cloudCallout">
            <a:avLst>
              <a:gd name="adj1" fmla="val -55667"/>
              <a:gd name="adj2" fmla="val -48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Is this good or bad?</a:t>
            </a:r>
          </a:p>
          <a:p>
            <a:pPr algn="ctr"/>
            <a:r>
              <a:rPr lang="de-CH" smtClean="0"/>
              <a:t>What does it even mean?</a:t>
            </a:r>
            <a:endParaRPr lang="en-US"/>
          </a:p>
        </p:txBody>
      </p:sp>
      <p:sp>
        <p:nvSpPr>
          <p:cNvPr id="108" name="Cloud Callout 107"/>
          <p:cNvSpPr/>
          <p:nvPr/>
        </p:nvSpPr>
        <p:spPr>
          <a:xfrm>
            <a:off x="500034" y="2285992"/>
            <a:ext cx="2500330" cy="1428760"/>
          </a:xfrm>
          <a:prstGeom prst="cloudCallout">
            <a:avLst>
              <a:gd name="adj1" fmla="val 77326"/>
              <a:gd name="adj2" fmla="val 31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Is this metric too high?</a:t>
            </a:r>
            <a:endParaRPr lang="en-US"/>
          </a:p>
        </p:txBody>
      </p:sp>
      <p:sp>
        <p:nvSpPr>
          <p:cNvPr id="109" name="Cloud Callout 108"/>
          <p:cNvSpPr/>
          <p:nvPr/>
        </p:nvSpPr>
        <p:spPr>
          <a:xfrm>
            <a:off x="5786446" y="1571612"/>
            <a:ext cx="3071834" cy="1571636"/>
          </a:xfrm>
          <a:prstGeom prst="cloudCallout">
            <a:avLst>
              <a:gd name="adj1" fmla="val -66751"/>
              <a:gd name="adj2" fmla="val 56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Here‘s a code smell - should I fix it?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Benchmarking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10</a:t>
            </a:r>
            <a:endParaRPr lang="de-CH" dirty="0"/>
          </a:p>
        </p:txBody>
      </p:sp>
      <p:grpSp>
        <p:nvGrpSpPr>
          <p:cNvPr id="3" name="Group 11"/>
          <p:cNvGrpSpPr/>
          <p:nvPr/>
        </p:nvGrpSpPr>
        <p:grpSpPr>
          <a:xfrm>
            <a:off x="3571868" y="2643182"/>
            <a:ext cx="1714512" cy="1817997"/>
            <a:chOff x="4000496" y="2762752"/>
            <a:chExt cx="1714512" cy="1817997"/>
          </a:xfrm>
        </p:grpSpPr>
        <p:pic>
          <p:nvPicPr>
            <p:cNvPr id="9" name="Picture 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" name="Vertical Scroll 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13"/>
          <p:cNvGrpSpPr/>
          <p:nvPr/>
        </p:nvGrpSpPr>
        <p:grpSpPr>
          <a:xfrm>
            <a:off x="1428728" y="3732000"/>
            <a:ext cx="428628" cy="454499"/>
            <a:chOff x="4000496" y="2762752"/>
            <a:chExt cx="1714512" cy="1817997"/>
          </a:xfrm>
        </p:grpSpPr>
        <p:pic>
          <p:nvPicPr>
            <p:cNvPr id="15" name="Picture 1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" name="Vertical Scroll 1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18"/>
          <p:cNvGrpSpPr/>
          <p:nvPr/>
        </p:nvGrpSpPr>
        <p:grpSpPr>
          <a:xfrm>
            <a:off x="3428992" y="5072074"/>
            <a:ext cx="428628" cy="454499"/>
            <a:chOff x="4000496" y="2762752"/>
            <a:chExt cx="1714512" cy="1817997"/>
          </a:xfrm>
        </p:grpSpPr>
        <p:pic>
          <p:nvPicPr>
            <p:cNvPr id="20" name="Picture 1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1" name="Vertical Scroll 2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" name="Group 22"/>
          <p:cNvGrpSpPr/>
          <p:nvPr/>
        </p:nvGrpSpPr>
        <p:grpSpPr>
          <a:xfrm>
            <a:off x="5786446" y="2786058"/>
            <a:ext cx="428628" cy="454499"/>
            <a:chOff x="4000496" y="2762752"/>
            <a:chExt cx="1714512" cy="1817997"/>
          </a:xfrm>
        </p:grpSpPr>
        <p:pic>
          <p:nvPicPr>
            <p:cNvPr id="24" name="Picture 2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5" name="Vertical Scroll 2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" name="Group 26"/>
          <p:cNvGrpSpPr/>
          <p:nvPr/>
        </p:nvGrpSpPr>
        <p:grpSpPr>
          <a:xfrm>
            <a:off x="1357290" y="4643446"/>
            <a:ext cx="428628" cy="454499"/>
            <a:chOff x="4000496" y="2762752"/>
            <a:chExt cx="1714512" cy="1817997"/>
          </a:xfrm>
        </p:grpSpPr>
        <p:pic>
          <p:nvPicPr>
            <p:cNvPr id="28" name="Picture 2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9" name="Vertical Scroll 2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" name="Group 38"/>
          <p:cNvGrpSpPr/>
          <p:nvPr/>
        </p:nvGrpSpPr>
        <p:grpSpPr>
          <a:xfrm>
            <a:off x="2928926" y="2500306"/>
            <a:ext cx="428628" cy="454499"/>
            <a:chOff x="4000496" y="2762752"/>
            <a:chExt cx="1714512" cy="1817997"/>
          </a:xfrm>
        </p:grpSpPr>
        <p:pic>
          <p:nvPicPr>
            <p:cNvPr id="40" name="Picture 3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1" name="Vertical Scroll 4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" name="Group 42"/>
          <p:cNvGrpSpPr/>
          <p:nvPr/>
        </p:nvGrpSpPr>
        <p:grpSpPr>
          <a:xfrm>
            <a:off x="642910" y="4929198"/>
            <a:ext cx="428628" cy="454499"/>
            <a:chOff x="4000496" y="2762752"/>
            <a:chExt cx="1714512" cy="1817997"/>
          </a:xfrm>
        </p:grpSpPr>
        <p:pic>
          <p:nvPicPr>
            <p:cNvPr id="44" name="Picture 4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5" name="Vertical Scroll 4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" name="Group 46"/>
          <p:cNvGrpSpPr/>
          <p:nvPr/>
        </p:nvGrpSpPr>
        <p:grpSpPr>
          <a:xfrm>
            <a:off x="5857884" y="1714488"/>
            <a:ext cx="428628" cy="454499"/>
            <a:chOff x="4000496" y="2762752"/>
            <a:chExt cx="1714512" cy="1817997"/>
          </a:xfrm>
        </p:grpSpPr>
        <p:pic>
          <p:nvPicPr>
            <p:cNvPr id="48" name="Picture 4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9" name="Vertical Scroll 4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" name="Group 50"/>
          <p:cNvGrpSpPr/>
          <p:nvPr/>
        </p:nvGrpSpPr>
        <p:grpSpPr>
          <a:xfrm>
            <a:off x="7643834" y="5572140"/>
            <a:ext cx="428628" cy="454499"/>
            <a:chOff x="4000496" y="2762752"/>
            <a:chExt cx="1714512" cy="1817997"/>
          </a:xfrm>
        </p:grpSpPr>
        <p:pic>
          <p:nvPicPr>
            <p:cNvPr id="52" name="Picture 51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3" name="Vertical Scroll 5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9" name="Group 54"/>
          <p:cNvGrpSpPr/>
          <p:nvPr/>
        </p:nvGrpSpPr>
        <p:grpSpPr>
          <a:xfrm>
            <a:off x="6786578" y="3714752"/>
            <a:ext cx="428628" cy="454499"/>
            <a:chOff x="4000496" y="2762752"/>
            <a:chExt cx="1714512" cy="1817997"/>
          </a:xfrm>
        </p:grpSpPr>
        <p:pic>
          <p:nvPicPr>
            <p:cNvPr id="56" name="Picture 55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7" name="Vertical Scroll 5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3" name="Group 58"/>
          <p:cNvGrpSpPr/>
          <p:nvPr/>
        </p:nvGrpSpPr>
        <p:grpSpPr>
          <a:xfrm>
            <a:off x="8001024" y="4500570"/>
            <a:ext cx="428628" cy="454499"/>
            <a:chOff x="4000496" y="2762752"/>
            <a:chExt cx="1714512" cy="1817997"/>
          </a:xfrm>
        </p:grpSpPr>
        <p:pic>
          <p:nvPicPr>
            <p:cNvPr id="60" name="Picture 5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1" name="Vertical Scroll 6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62"/>
          <p:cNvGrpSpPr/>
          <p:nvPr/>
        </p:nvGrpSpPr>
        <p:grpSpPr>
          <a:xfrm>
            <a:off x="6286512" y="5214950"/>
            <a:ext cx="428628" cy="454499"/>
            <a:chOff x="4000496" y="2762752"/>
            <a:chExt cx="1714512" cy="1817997"/>
          </a:xfrm>
        </p:grpSpPr>
        <p:pic>
          <p:nvPicPr>
            <p:cNvPr id="64" name="Picture 6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5" name="Vertical Scroll 6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1" name="Group 66"/>
          <p:cNvGrpSpPr/>
          <p:nvPr/>
        </p:nvGrpSpPr>
        <p:grpSpPr>
          <a:xfrm>
            <a:off x="7929586" y="3429000"/>
            <a:ext cx="428628" cy="454499"/>
            <a:chOff x="4000496" y="2762752"/>
            <a:chExt cx="1714512" cy="1817997"/>
          </a:xfrm>
        </p:grpSpPr>
        <p:pic>
          <p:nvPicPr>
            <p:cNvPr id="68" name="Picture 6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9" name="Vertical Scroll 6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2" name="Group 70"/>
          <p:cNvGrpSpPr/>
          <p:nvPr/>
        </p:nvGrpSpPr>
        <p:grpSpPr>
          <a:xfrm>
            <a:off x="3929058" y="1928802"/>
            <a:ext cx="428628" cy="454499"/>
            <a:chOff x="4000496" y="2762752"/>
            <a:chExt cx="1714512" cy="1817997"/>
          </a:xfrm>
        </p:grpSpPr>
        <p:pic>
          <p:nvPicPr>
            <p:cNvPr id="72" name="Picture 71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3" name="Vertical Scroll 7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3" name="Group 74"/>
          <p:cNvGrpSpPr/>
          <p:nvPr/>
        </p:nvGrpSpPr>
        <p:grpSpPr>
          <a:xfrm>
            <a:off x="5357818" y="4803570"/>
            <a:ext cx="428628" cy="454499"/>
            <a:chOff x="4000496" y="2762752"/>
            <a:chExt cx="1714512" cy="1817997"/>
          </a:xfrm>
        </p:grpSpPr>
        <p:pic>
          <p:nvPicPr>
            <p:cNvPr id="76" name="Picture 75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7" name="Vertical Scroll 7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4" name="Group 78"/>
          <p:cNvGrpSpPr/>
          <p:nvPr/>
        </p:nvGrpSpPr>
        <p:grpSpPr>
          <a:xfrm>
            <a:off x="5786446" y="3608819"/>
            <a:ext cx="428628" cy="454499"/>
            <a:chOff x="4000496" y="2762752"/>
            <a:chExt cx="1714512" cy="1817997"/>
          </a:xfrm>
        </p:grpSpPr>
        <p:pic>
          <p:nvPicPr>
            <p:cNvPr id="80" name="Picture 7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1" name="Vertical Scroll 8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5" name="Group 82"/>
          <p:cNvGrpSpPr/>
          <p:nvPr/>
        </p:nvGrpSpPr>
        <p:grpSpPr>
          <a:xfrm>
            <a:off x="571472" y="3429000"/>
            <a:ext cx="428628" cy="454499"/>
            <a:chOff x="4000496" y="2762752"/>
            <a:chExt cx="1714512" cy="1817997"/>
          </a:xfrm>
        </p:grpSpPr>
        <p:pic>
          <p:nvPicPr>
            <p:cNvPr id="84" name="Picture 8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5" name="Vertical Scroll 8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6" name="Group 86"/>
          <p:cNvGrpSpPr/>
          <p:nvPr/>
        </p:nvGrpSpPr>
        <p:grpSpPr>
          <a:xfrm>
            <a:off x="4357686" y="4929198"/>
            <a:ext cx="428628" cy="454499"/>
            <a:chOff x="4000496" y="2762752"/>
            <a:chExt cx="1714512" cy="1817997"/>
          </a:xfrm>
        </p:grpSpPr>
        <p:pic>
          <p:nvPicPr>
            <p:cNvPr id="88" name="Picture 8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9" name="Vertical Scroll 8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89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7" name="Group 90"/>
          <p:cNvGrpSpPr/>
          <p:nvPr/>
        </p:nvGrpSpPr>
        <p:grpSpPr>
          <a:xfrm>
            <a:off x="5715008" y="5875140"/>
            <a:ext cx="428628" cy="454499"/>
            <a:chOff x="4000496" y="2762752"/>
            <a:chExt cx="1714512" cy="1817997"/>
          </a:xfrm>
        </p:grpSpPr>
        <p:pic>
          <p:nvPicPr>
            <p:cNvPr id="92" name="Picture 91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3" name="Vertical Scroll 9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9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8" name="Group 94"/>
          <p:cNvGrpSpPr/>
          <p:nvPr/>
        </p:nvGrpSpPr>
        <p:grpSpPr>
          <a:xfrm>
            <a:off x="7286644" y="1714488"/>
            <a:ext cx="428628" cy="454499"/>
            <a:chOff x="4000496" y="2762752"/>
            <a:chExt cx="1714512" cy="1817997"/>
          </a:xfrm>
        </p:grpSpPr>
        <p:pic>
          <p:nvPicPr>
            <p:cNvPr id="96" name="Picture 95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7" name="Vertical Scroll 9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9" name="Group 98"/>
          <p:cNvGrpSpPr/>
          <p:nvPr/>
        </p:nvGrpSpPr>
        <p:grpSpPr>
          <a:xfrm>
            <a:off x="7858148" y="2571744"/>
            <a:ext cx="428628" cy="454499"/>
            <a:chOff x="4000496" y="2762752"/>
            <a:chExt cx="1714512" cy="1817997"/>
          </a:xfrm>
        </p:grpSpPr>
        <p:pic>
          <p:nvPicPr>
            <p:cNvPr id="100" name="Picture 9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1" name="Vertical Scroll 10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0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3" name="Group 102"/>
          <p:cNvGrpSpPr/>
          <p:nvPr/>
        </p:nvGrpSpPr>
        <p:grpSpPr>
          <a:xfrm>
            <a:off x="1571604" y="1928802"/>
            <a:ext cx="428628" cy="454499"/>
            <a:chOff x="4000496" y="2762752"/>
            <a:chExt cx="1714512" cy="1817997"/>
          </a:xfrm>
        </p:grpSpPr>
        <p:pic>
          <p:nvPicPr>
            <p:cNvPr id="104" name="Picture 10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5" name="Vertical Scroll 10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7" name="Group 13"/>
          <p:cNvGrpSpPr/>
          <p:nvPr/>
        </p:nvGrpSpPr>
        <p:grpSpPr>
          <a:xfrm>
            <a:off x="2714612" y="5500702"/>
            <a:ext cx="428628" cy="454499"/>
            <a:chOff x="4000496" y="2762752"/>
            <a:chExt cx="1714512" cy="1817997"/>
          </a:xfrm>
        </p:grpSpPr>
        <p:pic>
          <p:nvPicPr>
            <p:cNvPr id="99" name="Picture 9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3" name="Vertical Scroll 10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0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1" name="Group 18"/>
          <p:cNvGrpSpPr/>
          <p:nvPr/>
        </p:nvGrpSpPr>
        <p:grpSpPr>
          <a:xfrm>
            <a:off x="3929058" y="5715016"/>
            <a:ext cx="428628" cy="454499"/>
            <a:chOff x="4000496" y="2762752"/>
            <a:chExt cx="1714512" cy="1817997"/>
          </a:xfrm>
        </p:grpSpPr>
        <p:pic>
          <p:nvPicPr>
            <p:cNvPr id="109" name="Picture 10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0" name="Vertical Scroll 10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Picture 11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5" name="Group 22"/>
          <p:cNvGrpSpPr/>
          <p:nvPr/>
        </p:nvGrpSpPr>
        <p:grpSpPr>
          <a:xfrm>
            <a:off x="7000892" y="2974501"/>
            <a:ext cx="428628" cy="454499"/>
            <a:chOff x="4000496" y="2762752"/>
            <a:chExt cx="1714512" cy="1817997"/>
          </a:xfrm>
        </p:grpSpPr>
        <p:pic>
          <p:nvPicPr>
            <p:cNvPr id="113" name="Picture 11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4" name="Vertical Scroll 11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11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9" name="Group 26"/>
          <p:cNvGrpSpPr/>
          <p:nvPr/>
        </p:nvGrpSpPr>
        <p:grpSpPr>
          <a:xfrm>
            <a:off x="1928794" y="5286388"/>
            <a:ext cx="428628" cy="454499"/>
            <a:chOff x="4000496" y="2762752"/>
            <a:chExt cx="1714512" cy="1817997"/>
          </a:xfrm>
        </p:grpSpPr>
        <p:pic>
          <p:nvPicPr>
            <p:cNvPr id="117" name="Picture 11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8" name="Vertical Scroll 11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11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3" name="Group 38"/>
          <p:cNvGrpSpPr/>
          <p:nvPr/>
        </p:nvGrpSpPr>
        <p:grpSpPr>
          <a:xfrm>
            <a:off x="857224" y="5643578"/>
            <a:ext cx="428628" cy="454499"/>
            <a:chOff x="4000496" y="2762752"/>
            <a:chExt cx="1714512" cy="1817997"/>
          </a:xfrm>
        </p:grpSpPr>
        <p:pic>
          <p:nvPicPr>
            <p:cNvPr id="121" name="Picture 12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2" name="Vertical Scroll 12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12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7" name="Group 42"/>
          <p:cNvGrpSpPr/>
          <p:nvPr/>
        </p:nvGrpSpPr>
        <p:grpSpPr>
          <a:xfrm>
            <a:off x="1928794" y="2974501"/>
            <a:ext cx="428628" cy="454499"/>
            <a:chOff x="4000496" y="2762752"/>
            <a:chExt cx="1714512" cy="1817997"/>
          </a:xfrm>
        </p:grpSpPr>
        <p:pic>
          <p:nvPicPr>
            <p:cNvPr id="125" name="Picture 12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6" name="Vertical Scroll 12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1" name="Group 46"/>
          <p:cNvGrpSpPr/>
          <p:nvPr/>
        </p:nvGrpSpPr>
        <p:grpSpPr>
          <a:xfrm>
            <a:off x="2143108" y="4071942"/>
            <a:ext cx="428628" cy="454499"/>
            <a:chOff x="4000496" y="2762752"/>
            <a:chExt cx="1714512" cy="1817997"/>
          </a:xfrm>
        </p:grpSpPr>
        <p:pic>
          <p:nvPicPr>
            <p:cNvPr id="129" name="Picture 12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0" name="Vertical Scroll 12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5" name="Group 50"/>
          <p:cNvGrpSpPr/>
          <p:nvPr/>
        </p:nvGrpSpPr>
        <p:grpSpPr>
          <a:xfrm>
            <a:off x="2786050" y="4643446"/>
            <a:ext cx="428628" cy="454499"/>
            <a:chOff x="4000496" y="2762752"/>
            <a:chExt cx="1714512" cy="1817997"/>
          </a:xfrm>
        </p:grpSpPr>
        <p:pic>
          <p:nvPicPr>
            <p:cNvPr id="133" name="Picture 13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4" name="Vertical Scroll 1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Picture 13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9" name="Group 54"/>
          <p:cNvGrpSpPr/>
          <p:nvPr/>
        </p:nvGrpSpPr>
        <p:grpSpPr>
          <a:xfrm>
            <a:off x="571472" y="1857364"/>
            <a:ext cx="428628" cy="454499"/>
            <a:chOff x="4000496" y="2762752"/>
            <a:chExt cx="1714512" cy="1817997"/>
          </a:xfrm>
        </p:grpSpPr>
        <p:pic>
          <p:nvPicPr>
            <p:cNvPr id="137" name="Picture 13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8" name="Vertical Scroll 1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13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3" name="Group 58"/>
          <p:cNvGrpSpPr/>
          <p:nvPr/>
        </p:nvGrpSpPr>
        <p:grpSpPr>
          <a:xfrm>
            <a:off x="3071802" y="3340314"/>
            <a:ext cx="428628" cy="454499"/>
            <a:chOff x="4000496" y="2762752"/>
            <a:chExt cx="1714512" cy="1817997"/>
          </a:xfrm>
        </p:grpSpPr>
        <p:pic>
          <p:nvPicPr>
            <p:cNvPr id="141" name="Picture 14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42" name="Vertical Scroll 1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7" name="Group 62"/>
          <p:cNvGrpSpPr/>
          <p:nvPr/>
        </p:nvGrpSpPr>
        <p:grpSpPr>
          <a:xfrm>
            <a:off x="7215206" y="4643446"/>
            <a:ext cx="428628" cy="454499"/>
            <a:chOff x="4000496" y="2762752"/>
            <a:chExt cx="1714512" cy="1817997"/>
          </a:xfrm>
        </p:grpSpPr>
        <p:pic>
          <p:nvPicPr>
            <p:cNvPr id="145" name="Picture 14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46" name="Vertical Scroll 14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1" name="Group 66"/>
          <p:cNvGrpSpPr/>
          <p:nvPr/>
        </p:nvGrpSpPr>
        <p:grpSpPr>
          <a:xfrm>
            <a:off x="8501058" y="5143512"/>
            <a:ext cx="428628" cy="454499"/>
            <a:chOff x="4000496" y="2762752"/>
            <a:chExt cx="1714512" cy="1817997"/>
          </a:xfrm>
        </p:grpSpPr>
        <p:pic>
          <p:nvPicPr>
            <p:cNvPr id="149" name="Picture 14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0" name="Vertical Scroll 14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1" name="Picture 15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5" name="Group 70"/>
          <p:cNvGrpSpPr/>
          <p:nvPr/>
        </p:nvGrpSpPr>
        <p:grpSpPr>
          <a:xfrm>
            <a:off x="2643174" y="1643050"/>
            <a:ext cx="428628" cy="454499"/>
            <a:chOff x="4000496" y="2762752"/>
            <a:chExt cx="1714512" cy="1817997"/>
          </a:xfrm>
        </p:grpSpPr>
        <p:pic>
          <p:nvPicPr>
            <p:cNvPr id="153" name="Picture 15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4" name="Vertical Scroll 15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Picture 15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8" name="Group 74"/>
          <p:cNvGrpSpPr/>
          <p:nvPr/>
        </p:nvGrpSpPr>
        <p:grpSpPr>
          <a:xfrm>
            <a:off x="357158" y="4126132"/>
            <a:ext cx="428628" cy="454499"/>
            <a:chOff x="4000496" y="2762752"/>
            <a:chExt cx="1714512" cy="1817997"/>
          </a:xfrm>
        </p:grpSpPr>
        <p:pic>
          <p:nvPicPr>
            <p:cNvPr id="157" name="Picture 15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8" name="Vertical Scroll 15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9" name="Picture 15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2" name="Group 78"/>
          <p:cNvGrpSpPr/>
          <p:nvPr/>
        </p:nvGrpSpPr>
        <p:grpSpPr>
          <a:xfrm>
            <a:off x="6143636" y="4357694"/>
            <a:ext cx="428628" cy="454499"/>
            <a:chOff x="4000496" y="2762752"/>
            <a:chExt cx="1714512" cy="1817997"/>
          </a:xfrm>
        </p:grpSpPr>
        <p:pic>
          <p:nvPicPr>
            <p:cNvPr id="161" name="Picture 16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2" name="Vertical Scroll 16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16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6" name="Group 82"/>
          <p:cNvGrpSpPr/>
          <p:nvPr/>
        </p:nvGrpSpPr>
        <p:grpSpPr>
          <a:xfrm>
            <a:off x="4929190" y="1785926"/>
            <a:ext cx="428628" cy="454499"/>
            <a:chOff x="4000496" y="2762752"/>
            <a:chExt cx="1714512" cy="1817997"/>
          </a:xfrm>
        </p:grpSpPr>
        <p:pic>
          <p:nvPicPr>
            <p:cNvPr id="165" name="Picture 16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6" name="Vertical Scroll 16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16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0" name="Group 86"/>
          <p:cNvGrpSpPr/>
          <p:nvPr/>
        </p:nvGrpSpPr>
        <p:grpSpPr>
          <a:xfrm>
            <a:off x="6643702" y="2285992"/>
            <a:ext cx="428628" cy="454499"/>
            <a:chOff x="4000496" y="2762752"/>
            <a:chExt cx="1714512" cy="1817997"/>
          </a:xfrm>
        </p:grpSpPr>
        <p:pic>
          <p:nvPicPr>
            <p:cNvPr id="169" name="Picture 16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0" name="Vertical Scroll 16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4" name="Group 90"/>
          <p:cNvGrpSpPr/>
          <p:nvPr/>
        </p:nvGrpSpPr>
        <p:grpSpPr>
          <a:xfrm>
            <a:off x="6786578" y="5786454"/>
            <a:ext cx="428628" cy="454499"/>
            <a:chOff x="4000496" y="2762752"/>
            <a:chExt cx="1714512" cy="1817997"/>
          </a:xfrm>
        </p:grpSpPr>
        <p:pic>
          <p:nvPicPr>
            <p:cNvPr id="173" name="Picture 17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4" name="Vertical Scroll 17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Picture 17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8" name="Group 94"/>
          <p:cNvGrpSpPr/>
          <p:nvPr/>
        </p:nvGrpSpPr>
        <p:grpSpPr>
          <a:xfrm>
            <a:off x="4929190" y="5715016"/>
            <a:ext cx="428628" cy="454499"/>
            <a:chOff x="4000496" y="2762752"/>
            <a:chExt cx="1714512" cy="1817997"/>
          </a:xfrm>
        </p:grpSpPr>
        <p:pic>
          <p:nvPicPr>
            <p:cNvPr id="177" name="Picture 17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8" name="Vertical Scroll 17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9" name="Picture 17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2" name="Group 98"/>
          <p:cNvGrpSpPr/>
          <p:nvPr/>
        </p:nvGrpSpPr>
        <p:grpSpPr>
          <a:xfrm>
            <a:off x="8358214" y="2000240"/>
            <a:ext cx="428628" cy="454499"/>
            <a:chOff x="4000496" y="2762752"/>
            <a:chExt cx="1714512" cy="1817997"/>
          </a:xfrm>
        </p:grpSpPr>
        <p:pic>
          <p:nvPicPr>
            <p:cNvPr id="181" name="Picture 18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82" name="Vertical Scroll 18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18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6" name="Group 102"/>
          <p:cNvGrpSpPr/>
          <p:nvPr/>
        </p:nvGrpSpPr>
        <p:grpSpPr>
          <a:xfrm>
            <a:off x="1071506" y="2814377"/>
            <a:ext cx="428628" cy="454499"/>
            <a:chOff x="4000496" y="2762752"/>
            <a:chExt cx="1714512" cy="1817997"/>
          </a:xfrm>
        </p:grpSpPr>
        <p:pic>
          <p:nvPicPr>
            <p:cNvPr id="185" name="Picture 18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86" name="Vertical Scroll 18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Picture 18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Benchmarking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10</a:t>
            </a:r>
            <a:endParaRPr lang="de-CH" dirty="0"/>
          </a:p>
        </p:txBody>
      </p:sp>
      <p:grpSp>
        <p:nvGrpSpPr>
          <p:cNvPr id="3" name="Group 11"/>
          <p:cNvGrpSpPr/>
          <p:nvPr/>
        </p:nvGrpSpPr>
        <p:grpSpPr>
          <a:xfrm>
            <a:off x="3571868" y="2643182"/>
            <a:ext cx="1714512" cy="1817997"/>
            <a:chOff x="4000496" y="2762752"/>
            <a:chExt cx="1714512" cy="1817997"/>
          </a:xfrm>
        </p:grpSpPr>
        <p:pic>
          <p:nvPicPr>
            <p:cNvPr id="9" name="Picture 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" name="Vertical Scroll 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13"/>
          <p:cNvGrpSpPr/>
          <p:nvPr/>
        </p:nvGrpSpPr>
        <p:grpSpPr>
          <a:xfrm>
            <a:off x="1428728" y="3732000"/>
            <a:ext cx="428628" cy="454499"/>
            <a:chOff x="4000496" y="2762752"/>
            <a:chExt cx="1714512" cy="1817997"/>
          </a:xfrm>
        </p:grpSpPr>
        <p:pic>
          <p:nvPicPr>
            <p:cNvPr id="15" name="Picture 1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" name="Vertical Scroll 1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18"/>
          <p:cNvGrpSpPr/>
          <p:nvPr/>
        </p:nvGrpSpPr>
        <p:grpSpPr>
          <a:xfrm>
            <a:off x="3428992" y="5072074"/>
            <a:ext cx="428628" cy="454499"/>
            <a:chOff x="4000496" y="2762752"/>
            <a:chExt cx="1714512" cy="1817997"/>
          </a:xfrm>
        </p:grpSpPr>
        <p:pic>
          <p:nvPicPr>
            <p:cNvPr id="20" name="Picture 1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1" name="Vertical Scroll 2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" name="Group 22"/>
          <p:cNvGrpSpPr/>
          <p:nvPr/>
        </p:nvGrpSpPr>
        <p:grpSpPr>
          <a:xfrm>
            <a:off x="5786446" y="2786058"/>
            <a:ext cx="428628" cy="454499"/>
            <a:chOff x="4000496" y="2762752"/>
            <a:chExt cx="1714512" cy="1817997"/>
          </a:xfrm>
        </p:grpSpPr>
        <p:pic>
          <p:nvPicPr>
            <p:cNvPr id="24" name="Picture 2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5" name="Vertical Scroll 2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" name="Group 26"/>
          <p:cNvGrpSpPr/>
          <p:nvPr/>
        </p:nvGrpSpPr>
        <p:grpSpPr>
          <a:xfrm>
            <a:off x="1357290" y="4643446"/>
            <a:ext cx="428628" cy="454499"/>
            <a:chOff x="4000496" y="2762752"/>
            <a:chExt cx="1714512" cy="1817997"/>
          </a:xfrm>
        </p:grpSpPr>
        <p:pic>
          <p:nvPicPr>
            <p:cNvPr id="28" name="Picture 2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9" name="Vertical Scroll 2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" name="Group 38"/>
          <p:cNvGrpSpPr/>
          <p:nvPr/>
        </p:nvGrpSpPr>
        <p:grpSpPr>
          <a:xfrm>
            <a:off x="2928926" y="2500306"/>
            <a:ext cx="428628" cy="454499"/>
            <a:chOff x="4000496" y="2762752"/>
            <a:chExt cx="1714512" cy="1817997"/>
          </a:xfrm>
        </p:grpSpPr>
        <p:pic>
          <p:nvPicPr>
            <p:cNvPr id="40" name="Picture 3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1" name="Vertical Scroll 4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4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" name="Group 42"/>
          <p:cNvGrpSpPr/>
          <p:nvPr/>
        </p:nvGrpSpPr>
        <p:grpSpPr>
          <a:xfrm>
            <a:off x="642910" y="4929198"/>
            <a:ext cx="428628" cy="454499"/>
            <a:chOff x="4000496" y="2762752"/>
            <a:chExt cx="1714512" cy="1817997"/>
          </a:xfrm>
        </p:grpSpPr>
        <p:pic>
          <p:nvPicPr>
            <p:cNvPr id="44" name="Picture 4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5" name="Vertical Scroll 4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" name="Group 46"/>
          <p:cNvGrpSpPr/>
          <p:nvPr/>
        </p:nvGrpSpPr>
        <p:grpSpPr>
          <a:xfrm>
            <a:off x="5857884" y="1714488"/>
            <a:ext cx="428628" cy="454499"/>
            <a:chOff x="4000496" y="2762752"/>
            <a:chExt cx="1714512" cy="1817997"/>
          </a:xfrm>
        </p:grpSpPr>
        <p:pic>
          <p:nvPicPr>
            <p:cNvPr id="48" name="Picture 4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9" name="Vertical Scroll 4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Picture 49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" name="Group 50"/>
          <p:cNvGrpSpPr/>
          <p:nvPr/>
        </p:nvGrpSpPr>
        <p:grpSpPr>
          <a:xfrm>
            <a:off x="7643834" y="5572140"/>
            <a:ext cx="428628" cy="454499"/>
            <a:chOff x="4000496" y="2762752"/>
            <a:chExt cx="1714512" cy="1817997"/>
          </a:xfrm>
        </p:grpSpPr>
        <p:pic>
          <p:nvPicPr>
            <p:cNvPr id="52" name="Picture 51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3" name="Vertical Scroll 5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5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9" name="Group 54"/>
          <p:cNvGrpSpPr/>
          <p:nvPr/>
        </p:nvGrpSpPr>
        <p:grpSpPr>
          <a:xfrm>
            <a:off x="6786578" y="3714752"/>
            <a:ext cx="428628" cy="454499"/>
            <a:chOff x="4000496" y="2762752"/>
            <a:chExt cx="1714512" cy="1817997"/>
          </a:xfrm>
        </p:grpSpPr>
        <p:pic>
          <p:nvPicPr>
            <p:cNvPr id="56" name="Picture 55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7" name="Vertical Scroll 5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3" name="Group 58"/>
          <p:cNvGrpSpPr/>
          <p:nvPr/>
        </p:nvGrpSpPr>
        <p:grpSpPr>
          <a:xfrm>
            <a:off x="8001024" y="4500570"/>
            <a:ext cx="428628" cy="454499"/>
            <a:chOff x="4000496" y="2762752"/>
            <a:chExt cx="1714512" cy="1817997"/>
          </a:xfrm>
        </p:grpSpPr>
        <p:pic>
          <p:nvPicPr>
            <p:cNvPr id="60" name="Picture 5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1" name="Vertical Scroll 6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62"/>
          <p:cNvGrpSpPr/>
          <p:nvPr/>
        </p:nvGrpSpPr>
        <p:grpSpPr>
          <a:xfrm>
            <a:off x="6286512" y="5214950"/>
            <a:ext cx="428628" cy="454499"/>
            <a:chOff x="4000496" y="2762752"/>
            <a:chExt cx="1714512" cy="1817997"/>
          </a:xfrm>
        </p:grpSpPr>
        <p:pic>
          <p:nvPicPr>
            <p:cNvPr id="64" name="Picture 6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5" name="Vertical Scroll 6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1" name="Group 66"/>
          <p:cNvGrpSpPr/>
          <p:nvPr/>
        </p:nvGrpSpPr>
        <p:grpSpPr>
          <a:xfrm>
            <a:off x="7929586" y="3429000"/>
            <a:ext cx="428628" cy="454499"/>
            <a:chOff x="4000496" y="2762752"/>
            <a:chExt cx="1714512" cy="1817997"/>
          </a:xfrm>
        </p:grpSpPr>
        <p:pic>
          <p:nvPicPr>
            <p:cNvPr id="68" name="Picture 6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9" name="Vertical Scroll 6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2" name="Group 70"/>
          <p:cNvGrpSpPr/>
          <p:nvPr/>
        </p:nvGrpSpPr>
        <p:grpSpPr>
          <a:xfrm>
            <a:off x="3929058" y="1928802"/>
            <a:ext cx="428628" cy="454499"/>
            <a:chOff x="4000496" y="2762752"/>
            <a:chExt cx="1714512" cy="1817997"/>
          </a:xfrm>
        </p:grpSpPr>
        <p:pic>
          <p:nvPicPr>
            <p:cNvPr id="72" name="Picture 71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3" name="Vertical Scroll 7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7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3" name="Group 74"/>
          <p:cNvGrpSpPr/>
          <p:nvPr/>
        </p:nvGrpSpPr>
        <p:grpSpPr>
          <a:xfrm>
            <a:off x="5357818" y="4803570"/>
            <a:ext cx="428628" cy="454499"/>
            <a:chOff x="4000496" y="2762752"/>
            <a:chExt cx="1714512" cy="1817997"/>
          </a:xfrm>
        </p:grpSpPr>
        <p:pic>
          <p:nvPicPr>
            <p:cNvPr id="76" name="Picture 75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7" name="Vertical Scroll 7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77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4" name="Group 78"/>
          <p:cNvGrpSpPr/>
          <p:nvPr/>
        </p:nvGrpSpPr>
        <p:grpSpPr>
          <a:xfrm>
            <a:off x="5786446" y="3608819"/>
            <a:ext cx="428628" cy="454499"/>
            <a:chOff x="4000496" y="2762752"/>
            <a:chExt cx="1714512" cy="1817997"/>
          </a:xfrm>
        </p:grpSpPr>
        <p:pic>
          <p:nvPicPr>
            <p:cNvPr id="80" name="Picture 7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1" name="Vertical Scroll 8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5" name="Group 82"/>
          <p:cNvGrpSpPr/>
          <p:nvPr/>
        </p:nvGrpSpPr>
        <p:grpSpPr>
          <a:xfrm>
            <a:off x="571472" y="3429000"/>
            <a:ext cx="428628" cy="454499"/>
            <a:chOff x="4000496" y="2762752"/>
            <a:chExt cx="1714512" cy="1817997"/>
          </a:xfrm>
        </p:grpSpPr>
        <p:pic>
          <p:nvPicPr>
            <p:cNvPr id="84" name="Picture 8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5" name="Vertical Scroll 8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6" name="Picture 8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6" name="Group 86"/>
          <p:cNvGrpSpPr/>
          <p:nvPr/>
        </p:nvGrpSpPr>
        <p:grpSpPr>
          <a:xfrm>
            <a:off x="4357686" y="4929198"/>
            <a:ext cx="428628" cy="454499"/>
            <a:chOff x="4000496" y="2762752"/>
            <a:chExt cx="1714512" cy="1817997"/>
          </a:xfrm>
        </p:grpSpPr>
        <p:pic>
          <p:nvPicPr>
            <p:cNvPr id="88" name="Picture 8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9" name="Vertical Scroll 8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0" name="Picture 89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7" name="Group 90"/>
          <p:cNvGrpSpPr/>
          <p:nvPr/>
        </p:nvGrpSpPr>
        <p:grpSpPr>
          <a:xfrm>
            <a:off x="5715008" y="5875140"/>
            <a:ext cx="428628" cy="454499"/>
            <a:chOff x="4000496" y="2762752"/>
            <a:chExt cx="1714512" cy="1817997"/>
          </a:xfrm>
        </p:grpSpPr>
        <p:pic>
          <p:nvPicPr>
            <p:cNvPr id="92" name="Picture 91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3" name="Vertical Scroll 9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4" name="Picture 9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8" name="Group 94"/>
          <p:cNvGrpSpPr/>
          <p:nvPr/>
        </p:nvGrpSpPr>
        <p:grpSpPr>
          <a:xfrm>
            <a:off x="7286644" y="1714488"/>
            <a:ext cx="428628" cy="454499"/>
            <a:chOff x="4000496" y="2762752"/>
            <a:chExt cx="1714512" cy="1817997"/>
          </a:xfrm>
        </p:grpSpPr>
        <p:pic>
          <p:nvPicPr>
            <p:cNvPr id="96" name="Picture 95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7" name="Vertical Scroll 9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9" name="Group 98"/>
          <p:cNvGrpSpPr/>
          <p:nvPr/>
        </p:nvGrpSpPr>
        <p:grpSpPr>
          <a:xfrm>
            <a:off x="7858148" y="2571744"/>
            <a:ext cx="428628" cy="454499"/>
            <a:chOff x="4000496" y="2762752"/>
            <a:chExt cx="1714512" cy="1817997"/>
          </a:xfrm>
        </p:grpSpPr>
        <p:pic>
          <p:nvPicPr>
            <p:cNvPr id="100" name="Picture 9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1" name="Vertical Scroll 100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01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3" name="Group 102"/>
          <p:cNvGrpSpPr/>
          <p:nvPr/>
        </p:nvGrpSpPr>
        <p:grpSpPr>
          <a:xfrm>
            <a:off x="1571604" y="1928802"/>
            <a:ext cx="428628" cy="454499"/>
            <a:chOff x="4000496" y="2762752"/>
            <a:chExt cx="1714512" cy="1817997"/>
          </a:xfrm>
        </p:grpSpPr>
        <p:pic>
          <p:nvPicPr>
            <p:cNvPr id="104" name="Picture 103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5" name="Vertical Scroll 104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Picture 105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7" name="Group 13"/>
          <p:cNvGrpSpPr/>
          <p:nvPr/>
        </p:nvGrpSpPr>
        <p:grpSpPr>
          <a:xfrm>
            <a:off x="2714612" y="5500702"/>
            <a:ext cx="428628" cy="454499"/>
            <a:chOff x="4000496" y="2762752"/>
            <a:chExt cx="1714512" cy="1817997"/>
          </a:xfrm>
        </p:grpSpPr>
        <p:pic>
          <p:nvPicPr>
            <p:cNvPr id="99" name="Picture 9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3" name="Vertical Scroll 10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7" name="Picture 10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1" name="Group 18"/>
          <p:cNvGrpSpPr/>
          <p:nvPr/>
        </p:nvGrpSpPr>
        <p:grpSpPr>
          <a:xfrm>
            <a:off x="3929058" y="5715016"/>
            <a:ext cx="428628" cy="454499"/>
            <a:chOff x="4000496" y="2762752"/>
            <a:chExt cx="1714512" cy="1817997"/>
          </a:xfrm>
        </p:grpSpPr>
        <p:pic>
          <p:nvPicPr>
            <p:cNvPr id="109" name="Picture 10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0" name="Vertical Scroll 10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1" name="Picture 11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5" name="Group 22"/>
          <p:cNvGrpSpPr/>
          <p:nvPr/>
        </p:nvGrpSpPr>
        <p:grpSpPr>
          <a:xfrm>
            <a:off x="7000892" y="2974501"/>
            <a:ext cx="428628" cy="454499"/>
            <a:chOff x="4000496" y="2762752"/>
            <a:chExt cx="1714512" cy="1817997"/>
          </a:xfrm>
        </p:grpSpPr>
        <p:pic>
          <p:nvPicPr>
            <p:cNvPr id="113" name="Picture 11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4" name="Vertical Scroll 11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11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9" name="Group 26"/>
          <p:cNvGrpSpPr/>
          <p:nvPr/>
        </p:nvGrpSpPr>
        <p:grpSpPr>
          <a:xfrm>
            <a:off x="1928794" y="5286388"/>
            <a:ext cx="428628" cy="454499"/>
            <a:chOff x="4000496" y="2762752"/>
            <a:chExt cx="1714512" cy="1817997"/>
          </a:xfrm>
        </p:grpSpPr>
        <p:pic>
          <p:nvPicPr>
            <p:cNvPr id="117" name="Picture 11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8" name="Vertical Scroll 11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11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3" name="Group 38"/>
          <p:cNvGrpSpPr/>
          <p:nvPr/>
        </p:nvGrpSpPr>
        <p:grpSpPr>
          <a:xfrm>
            <a:off x="857224" y="5643578"/>
            <a:ext cx="428628" cy="454499"/>
            <a:chOff x="4000496" y="2762752"/>
            <a:chExt cx="1714512" cy="1817997"/>
          </a:xfrm>
        </p:grpSpPr>
        <p:pic>
          <p:nvPicPr>
            <p:cNvPr id="121" name="Picture 12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2" name="Vertical Scroll 12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12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7" name="Group 42"/>
          <p:cNvGrpSpPr/>
          <p:nvPr/>
        </p:nvGrpSpPr>
        <p:grpSpPr>
          <a:xfrm>
            <a:off x="1928794" y="2974501"/>
            <a:ext cx="428628" cy="454499"/>
            <a:chOff x="4000496" y="2762752"/>
            <a:chExt cx="1714512" cy="1817997"/>
          </a:xfrm>
        </p:grpSpPr>
        <p:pic>
          <p:nvPicPr>
            <p:cNvPr id="125" name="Picture 12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6" name="Vertical Scroll 12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12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1" name="Group 46"/>
          <p:cNvGrpSpPr/>
          <p:nvPr/>
        </p:nvGrpSpPr>
        <p:grpSpPr>
          <a:xfrm>
            <a:off x="2143108" y="4071942"/>
            <a:ext cx="428628" cy="454499"/>
            <a:chOff x="4000496" y="2762752"/>
            <a:chExt cx="1714512" cy="1817997"/>
          </a:xfrm>
        </p:grpSpPr>
        <p:pic>
          <p:nvPicPr>
            <p:cNvPr id="129" name="Picture 12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0" name="Vertical Scroll 12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5" name="Group 50"/>
          <p:cNvGrpSpPr/>
          <p:nvPr/>
        </p:nvGrpSpPr>
        <p:grpSpPr>
          <a:xfrm>
            <a:off x="2786050" y="4643446"/>
            <a:ext cx="428628" cy="454499"/>
            <a:chOff x="4000496" y="2762752"/>
            <a:chExt cx="1714512" cy="1817997"/>
          </a:xfrm>
        </p:grpSpPr>
        <p:pic>
          <p:nvPicPr>
            <p:cNvPr id="133" name="Picture 13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4" name="Vertical Scroll 1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Picture 13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9" name="Group 54"/>
          <p:cNvGrpSpPr/>
          <p:nvPr/>
        </p:nvGrpSpPr>
        <p:grpSpPr>
          <a:xfrm>
            <a:off x="571472" y="1857364"/>
            <a:ext cx="428628" cy="454499"/>
            <a:chOff x="4000496" y="2762752"/>
            <a:chExt cx="1714512" cy="1817997"/>
          </a:xfrm>
        </p:grpSpPr>
        <p:pic>
          <p:nvPicPr>
            <p:cNvPr id="137" name="Picture 13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8" name="Vertical Scroll 1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13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3" name="Group 58"/>
          <p:cNvGrpSpPr/>
          <p:nvPr/>
        </p:nvGrpSpPr>
        <p:grpSpPr>
          <a:xfrm>
            <a:off x="3071802" y="3340314"/>
            <a:ext cx="428628" cy="454499"/>
            <a:chOff x="4000496" y="2762752"/>
            <a:chExt cx="1714512" cy="1817997"/>
          </a:xfrm>
        </p:grpSpPr>
        <p:pic>
          <p:nvPicPr>
            <p:cNvPr id="141" name="Picture 14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42" name="Vertical Scroll 1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7" name="Group 62"/>
          <p:cNvGrpSpPr/>
          <p:nvPr/>
        </p:nvGrpSpPr>
        <p:grpSpPr>
          <a:xfrm>
            <a:off x="7215206" y="4643446"/>
            <a:ext cx="428628" cy="454499"/>
            <a:chOff x="4000496" y="2762752"/>
            <a:chExt cx="1714512" cy="1817997"/>
          </a:xfrm>
        </p:grpSpPr>
        <p:pic>
          <p:nvPicPr>
            <p:cNvPr id="145" name="Picture 14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46" name="Vertical Scroll 14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1" name="Group 66"/>
          <p:cNvGrpSpPr/>
          <p:nvPr/>
        </p:nvGrpSpPr>
        <p:grpSpPr>
          <a:xfrm>
            <a:off x="8501058" y="5143512"/>
            <a:ext cx="428628" cy="454499"/>
            <a:chOff x="4000496" y="2762752"/>
            <a:chExt cx="1714512" cy="1817997"/>
          </a:xfrm>
        </p:grpSpPr>
        <p:pic>
          <p:nvPicPr>
            <p:cNvPr id="149" name="Picture 14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0" name="Vertical Scroll 14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1" name="Picture 15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5" name="Group 70"/>
          <p:cNvGrpSpPr/>
          <p:nvPr/>
        </p:nvGrpSpPr>
        <p:grpSpPr>
          <a:xfrm>
            <a:off x="2643174" y="1643050"/>
            <a:ext cx="428628" cy="454499"/>
            <a:chOff x="4000496" y="2762752"/>
            <a:chExt cx="1714512" cy="1817997"/>
          </a:xfrm>
        </p:grpSpPr>
        <p:pic>
          <p:nvPicPr>
            <p:cNvPr id="153" name="Picture 15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4" name="Vertical Scroll 15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Picture 15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8" name="Group 74"/>
          <p:cNvGrpSpPr/>
          <p:nvPr/>
        </p:nvGrpSpPr>
        <p:grpSpPr>
          <a:xfrm>
            <a:off x="357158" y="4126132"/>
            <a:ext cx="428628" cy="454499"/>
            <a:chOff x="4000496" y="2762752"/>
            <a:chExt cx="1714512" cy="1817997"/>
          </a:xfrm>
        </p:grpSpPr>
        <p:pic>
          <p:nvPicPr>
            <p:cNvPr id="157" name="Picture 15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8" name="Vertical Scroll 15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9" name="Picture 15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2" name="Group 78"/>
          <p:cNvGrpSpPr/>
          <p:nvPr/>
        </p:nvGrpSpPr>
        <p:grpSpPr>
          <a:xfrm>
            <a:off x="6143636" y="4357694"/>
            <a:ext cx="428628" cy="454499"/>
            <a:chOff x="4000496" y="2762752"/>
            <a:chExt cx="1714512" cy="1817997"/>
          </a:xfrm>
        </p:grpSpPr>
        <p:pic>
          <p:nvPicPr>
            <p:cNvPr id="161" name="Picture 16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2" name="Vertical Scroll 16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16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6" name="Group 82"/>
          <p:cNvGrpSpPr/>
          <p:nvPr/>
        </p:nvGrpSpPr>
        <p:grpSpPr>
          <a:xfrm>
            <a:off x="4929190" y="1785926"/>
            <a:ext cx="428628" cy="454499"/>
            <a:chOff x="4000496" y="2762752"/>
            <a:chExt cx="1714512" cy="1817997"/>
          </a:xfrm>
        </p:grpSpPr>
        <p:pic>
          <p:nvPicPr>
            <p:cNvPr id="165" name="Picture 16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6" name="Vertical Scroll 16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16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0" name="Group 86"/>
          <p:cNvGrpSpPr/>
          <p:nvPr/>
        </p:nvGrpSpPr>
        <p:grpSpPr>
          <a:xfrm>
            <a:off x="6643702" y="2285992"/>
            <a:ext cx="428628" cy="454499"/>
            <a:chOff x="4000496" y="2762752"/>
            <a:chExt cx="1714512" cy="1817997"/>
          </a:xfrm>
        </p:grpSpPr>
        <p:pic>
          <p:nvPicPr>
            <p:cNvPr id="169" name="Picture 16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0" name="Vertical Scroll 16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4" name="Group 90"/>
          <p:cNvGrpSpPr/>
          <p:nvPr/>
        </p:nvGrpSpPr>
        <p:grpSpPr>
          <a:xfrm>
            <a:off x="6786578" y="5786454"/>
            <a:ext cx="428628" cy="454499"/>
            <a:chOff x="4000496" y="2762752"/>
            <a:chExt cx="1714512" cy="1817997"/>
          </a:xfrm>
        </p:grpSpPr>
        <p:pic>
          <p:nvPicPr>
            <p:cNvPr id="173" name="Picture 17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4" name="Vertical Scroll 17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Picture 17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8" name="Group 94"/>
          <p:cNvGrpSpPr/>
          <p:nvPr/>
        </p:nvGrpSpPr>
        <p:grpSpPr>
          <a:xfrm>
            <a:off x="4929190" y="5715016"/>
            <a:ext cx="428628" cy="454499"/>
            <a:chOff x="4000496" y="2762752"/>
            <a:chExt cx="1714512" cy="1817997"/>
          </a:xfrm>
        </p:grpSpPr>
        <p:pic>
          <p:nvPicPr>
            <p:cNvPr id="177" name="Picture 17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8" name="Vertical Scroll 17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9" name="Picture 17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2" name="Group 98"/>
          <p:cNvGrpSpPr/>
          <p:nvPr/>
        </p:nvGrpSpPr>
        <p:grpSpPr>
          <a:xfrm>
            <a:off x="8358214" y="2000240"/>
            <a:ext cx="428628" cy="454499"/>
            <a:chOff x="4000496" y="2762752"/>
            <a:chExt cx="1714512" cy="1817997"/>
          </a:xfrm>
        </p:grpSpPr>
        <p:pic>
          <p:nvPicPr>
            <p:cNvPr id="181" name="Picture 18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82" name="Vertical Scroll 18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18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6" name="Group 102"/>
          <p:cNvGrpSpPr/>
          <p:nvPr/>
        </p:nvGrpSpPr>
        <p:grpSpPr>
          <a:xfrm>
            <a:off x="1071506" y="2814377"/>
            <a:ext cx="428628" cy="454499"/>
            <a:chOff x="4000496" y="2762752"/>
            <a:chExt cx="1714512" cy="1817997"/>
          </a:xfrm>
        </p:grpSpPr>
        <p:pic>
          <p:nvPicPr>
            <p:cNvPr id="185" name="Picture 18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86" name="Vertical Scroll 18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Picture 18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176" name="Rectangle 175"/>
          <p:cNvSpPr/>
          <p:nvPr/>
        </p:nvSpPr>
        <p:spPr>
          <a:xfrm>
            <a:off x="-500098" y="1285860"/>
            <a:ext cx="10144196" cy="507209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>
            <a:off x="1857356" y="3000372"/>
            <a:ext cx="5429288" cy="857256"/>
          </a:xfrm>
          <a:prstGeom prst="roundRect">
            <a:avLst/>
          </a:prstGeom>
          <a:solidFill>
            <a:schemeClr val="tx2"/>
          </a:solidFill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Create reference points for orientation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Cluster &amp; Compare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11</a:t>
            </a:r>
            <a:endParaRPr lang="de-CH" dirty="0"/>
          </a:p>
        </p:txBody>
      </p:sp>
      <p:grpSp>
        <p:nvGrpSpPr>
          <p:cNvPr id="3" name="Group 13"/>
          <p:cNvGrpSpPr/>
          <p:nvPr/>
        </p:nvGrpSpPr>
        <p:grpSpPr>
          <a:xfrm>
            <a:off x="1214414" y="3429000"/>
            <a:ext cx="444894" cy="471747"/>
            <a:chOff x="4000496" y="2762752"/>
            <a:chExt cx="1714512" cy="1817997"/>
          </a:xfrm>
        </p:grpSpPr>
        <p:pic>
          <p:nvPicPr>
            <p:cNvPr id="11" name="Picture 1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" name="Vertical Scroll 1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18"/>
          <p:cNvGrpSpPr/>
          <p:nvPr/>
        </p:nvGrpSpPr>
        <p:grpSpPr>
          <a:xfrm>
            <a:off x="2285984" y="5000636"/>
            <a:ext cx="444894" cy="471747"/>
            <a:chOff x="4000496" y="2762752"/>
            <a:chExt cx="1714512" cy="1817997"/>
          </a:xfrm>
        </p:grpSpPr>
        <p:pic>
          <p:nvPicPr>
            <p:cNvPr id="15" name="Picture 1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" name="Vertical Scroll 1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" name="Group 22"/>
          <p:cNvGrpSpPr/>
          <p:nvPr/>
        </p:nvGrpSpPr>
        <p:grpSpPr>
          <a:xfrm>
            <a:off x="714348" y="1714488"/>
            <a:ext cx="444894" cy="471747"/>
            <a:chOff x="4000496" y="2762752"/>
            <a:chExt cx="1714512" cy="1817997"/>
          </a:xfrm>
        </p:grpSpPr>
        <p:pic>
          <p:nvPicPr>
            <p:cNvPr id="19" name="Picture 1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0" name="Vertical Scroll 1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" name="Group 26"/>
          <p:cNvGrpSpPr/>
          <p:nvPr/>
        </p:nvGrpSpPr>
        <p:grpSpPr>
          <a:xfrm>
            <a:off x="2571736" y="3571876"/>
            <a:ext cx="444894" cy="471747"/>
            <a:chOff x="4000496" y="2762752"/>
            <a:chExt cx="1714512" cy="1817997"/>
          </a:xfrm>
        </p:grpSpPr>
        <p:pic>
          <p:nvPicPr>
            <p:cNvPr id="23" name="Picture 2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4" name="Vertical Scroll 2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38"/>
          <p:cNvGrpSpPr/>
          <p:nvPr/>
        </p:nvGrpSpPr>
        <p:grpSpPr>
          <a:xfrm>
            <a:off x="1214414" y="4071942"/>
            <a:ext cx="444894" cy="471747"/>
            <a:chOff x="4000496" y="2762752"/>
            <a:chExt cx="1714512" cy="1817997"/>
          </a:xfrm>
        </p:grpSpPr>
        <p:pic>
          <p:nvPicPr>
            <p:cNvPr id="27" name="Picture 2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8" name="Vertical Scroll 2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" name="Group 42"/>
          <p:cNvGrpSpPr/>
          <p:nvPr/>
        </p:nvGrpSpPr>
        <p:grpSpPr>
          <a:xfrm>
            <a:off x="1785918" y="4572008"/>
            <a:ext cx="444894" cy="471747"/>
            <a:chOff x="4000496" y="2762752"/>
            <a:chExt cx="1714512" cy="1817997"/>
          </a:xfrm>
        </p:grpSpPr>
        <p:pic>
          <p:nvPicPr>
            <p:cNvPr id="31" name="Picture 3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2" name="Vertical Scroll 3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" name="Group 46"/>
          <p:cNvGrpSpPr/>
          <p:nvPr/>
        </p:nvGrpSpPr>
        <p:grpSpPr>
          <a:xfrm>
            <a:off x="1071538" y="2000240"/>
            <a:ext cx="444894" cy="471747"/>
            <a:chOff x="4000496" y="2762752"/>
            <a:chExt cx="1714512" cy="1817997"/>
          </a:xfrm>
        </p:grpSpPr>
        <p:pic>
          <p:nvPicPr>
            <p:cNvPr id="35" name="Picture 3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6" name="Vertical Scroll 3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" name="Group 50"/>
          <p:cNvGrpSpPr/>
          <p:nvPr/>
        </p:nvGrpSpPr>
        <p:grpSpPr>
          <a:xfrm>
            <a:off x="2928926" y="2786058"/>
            <a:ext cx="444894" cy="471747"/>
            <a:chOff x="4000496" y="2762752"/>
            <a:chExt cx="1714512" cy="1817997"/>
          </a:xfrm>
        </p:grpSpPr>
        <p:pic>
          <p:nvPicPr>
            <p:cNvPr id="39" name="Picture 3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0" name="Vertical Scroll 3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" name="Group 58"/>
          <p:cNvGrpSpPr/>
          <p:nvPr/>
        </p:nvGrpSpPr>
        <p:grpSpPr>
          <a:xfrm>
            <a:off x="2714612" y="5357826"/>
            <a:ext cx="444894" cy="471747"/>
            <a:chOff x="4000496" y="2762752"/>
            <a:chExt cx="1714512" cy="1817997"/>
          </a:xfrm>
        </p:grpSpPr>
        <p:pic>
          <p:nvPicPr>
            <p:cNvPr id="47" name="Picture 4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8" name="Vertical Scroll 4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" name="Group 62"/>
          <p:cNvGrpSpPr/>
          <p:nvPr/>
        </p:nvGrpSpPr>
        <p:grpSpPr>
          <a:xfrm>
            <a:off x="1142976" y="2571744"/>
            <a:ext cx="444894" cy="471747"/>
            <a:chOff x="4000496" y="2762752"/>
            <a:chExt cx="1714512" cy="1817997"/>
          </a:xfrm>
        </p:grpSpPr>
        <p:pic>
          <p:nvPicPr>
            <p:cNvPr id="51" name="Picture 5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2" name="Vertical Scroll 5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6" name="Group 66"/>
          <p:cNvGrpSpPr/>
          <p:nvPr/>
        </p:nvGrpSpPr>
        <p:grpSpPr>
          <a:xfrm>
            <a:off x="1928794" y="3336002"/>
            <a:ext cx="444894" cy="471747"/>
            <a:chOff x="4000496" y="2762752"/>
            <a:chExt cx="1714512" cy="1817997"/>
          </a:xfrm>
        </p:grpSpPr>
        <p:pic>
          <p:nvPicPr>
            <p:cNvPr id="55" name="Picture 5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6" name="Vertical Scroll 5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0" name="Group 70"/>
          <p:cNvGrpSpPr/>
          <p:nvPr/>
        </p:nvGrpSpPr>
        <p:grpSpPr>
          <a:xfrm>
            <a:off x="1500166" y="1714488"/>
            <a:ext cx="444894" cy="471747"/>
            <a:chOff x="4000496" y="2762752"/>
            <a:chExt cx="1714512" cy="1817997"/>
          </a:xfrm>
        </p:grpSpPr>
        <p:pic>
          <p:nvPicPr>
            <p:cNvPr id="59" name="Picture 5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0" name="Vertical Scroll 5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4" name="Group 74"/>
          <p:cNvGrpSpPr/>
          <p:nvPr/>
        </p:nvGrpSpPr>
        <p:grpSpPr>
          <a:xfrm>
            <a:off x="571472" y="3786190"/>
            <a:ext cx="444894" cy="471747"/>
            <a:chOff x="4000496" y="2762752"/>
            <a:chExt cx="1714512" cy="1817997"/>
          </a:xfrm>
        </p:grpSpPr>
        <p:pic>
          <p:nvPicPr>
            <p:cNvPr id="63" name="Picture 6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4" name="Vertical Scroll 6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8" name="Group 78"/>
          <p:cNvGrpSpPr/>
          <p:nvPr/>
        </p:nvGrpSpPr>
        <p:grpSpPr>
          <a:xfrm>
            <a:off x="1785918" y="5214950"/>
            <a:ext cx="444894" cy="471747"/>
            <a:chOff x="4000496" y="2762752"/>
            <a:chExt cx="1714512" cy="1817997"/>
          </a:xfrm>
        </p:grpSpPr>
        <p:pic>
          <p:nvPicPr>
            <p:cNvPr id="67" name="Picture 6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8" name="Vertical Scroll 6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2" name="Group 82"/>
          <p:cNvGrpSpPr/>
          <p:nvPr/>
        </p:nvGrpSpPr>
        <p:grpSpPr>
          <a:xfrm>
            <a:off x="2071670" y="2500306"/>
            <a:ext cx="444894" cy="471747"/>
            <a:chOff x="4000496" y="2762752"/>
            <a:chExt cx="1714512" cy="1817997"/>
          </a:xfrm>
        </p:grpSpPr>
        <p:pic>
          <p:nvPicPr>
            <p:cNvPr id="71" name="Picture 7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2" name="Vertical Scroll 7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3" name="Group 86"/>
          <p:cNvGrpSpPr/>
          <p:nvPr/>
        </p:nvGrpSpPr>
        <p:grpSpPr>
          <a:xfrm>
            <a:off x="769520" y="4429132"/>
            <a:ext cx="444894" cy="471747"/>
            <a:chOff x="4000496" y="2762752"/>
            <a:chExt cx="1714512" cy="1817997"/>
          </a:xfrm>
        </p:grpSpPr>
        <p:pic>
          <p:nvPicPr>
            <p:cNvPr id="75" name="Picture 7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6" name="Vertical Scroll 7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4" name="Group 90"/>
          <p:cNvGrpSpPr/>
          <p:nvPr/>
        </p:nvGrpSpPr>
        <p:grpSpPr>
          <a:xfrm>
            <a:off x="2428860" y="2957253"/>
            <a:ext cx="444894" cy="471747"/>
            <a:chOff x="4000496" y="2762752"/>
            <a:chExt cx="1714512" cy="1817997"/>
          </a:xfrm>
        </p:grpSpPr>
        <p:pic>
          <p:nvPicPr>
            <p:cNvPr id="79" name="Picture 7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0" name="Vertical Scroll 7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5" name="Group 94"/>
          <p:cNvGrpSpPr/>
          <p:nvPr/>
        </p:nvGrpSpPr>
        <p:grpSpPr>
          <a:xfrm>
            <a:off x="2786050" y="4714884"/>
            <a:ext cx="444894" cy="471747"/>
            <a:chOff x="4000496" y="2762752"/>
            <a:chExt cx="1714512" cy="1817997"/>
          </a:xfrm>
        </p:grpSpPr>
        <p:pic>
          <p:nvPicPr>
            <p:cNvPr id="83" name="Picture 8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4" name="Vertical Scroll 8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6" name="Group 98"/>
          <p:cNvGrpSpPr/>
          <p:nvPr/>
        </p:nvGrpSpPr>
        <p:grpSpPr>
          <a:xfrm>
            <a:off x="642910" y="2285992"/>
            <a:ext cx="444894" cy="471747"/>
            <a:chOff x="4000496" y="2762752"/>
            <a:chExt cx="1714512" cy="1817997"/>
          </a:xfrm>
        </p:grpSpPr>
        <p:pic>
          <p:nvPicPr>
            <p:cNvPr id="87" name="Picture 8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8" name="Vertical Scroll 8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0" name="Group 102"/>
          <p:cNvGrpSpPr/>
          <p:nvPr/>
        </p:nvGrpSpPr>
        <p:grpSpPr>
          <a:xfrm>
            <a:off x="2214546" y="4357694"/>
            <a:ext cx="444894" cy="471747"/>
            <a:chOff x="4000496" y="2762752"/>
            <a:chExt cx="1714512" cy="1817997"/>
          </a:xfrm>
        </p:grpSpPr>
        <p:pic>
          <p:nvPicPr>
            <p:cNvPr id="91" name="Picture 9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2" name="Vertical Scroll 9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Cluster &amp; Compare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11</a:t>
            </a:r>
            <a:endParaRPr lang="de-CH" dirty="0"/>
          </a:p>
        </p:txBody>
      </p:sp>
      <p:grpSp>
        <p:nvGrpSpPr>
          <p:cNvPr id="3" name="Group 13"/>
          <p:cNvGrpSpPr/>
          <p:nvPr/>
        </p:nvGrpSpPr>
        <p:grpSpPr>
          <a:xfrm>
            <a:off x="1214414" y="3429000"/>
            <a:ext cx="444894" cy="471747"/>
            <a:chOff x="4000496" y="2762752"/>
            <a:chExt cx="1714512" cy="1817997"/>
          </a:xfrm>
        </p:grpSpPr>
        <p:pic>
          <p:nvPicPr>
            <p:cNvPr id="11" name="Picture 1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" name="Vertical Scroll 1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18"/>
          <p:cNvGrpSpPr/>
          <p:nvPr/>
        </p:nvGrpSpPr>
        <p:grpSpPr>
          <a:xfrm>
            <a:off x="2285984" y="5000636"/>
            <a:ext cx="444894" cy="471747"/>
            <a:chOff x="4000496" y="2762752"/>
            <a:chExt cx="1714512" cy="1817997"/>
          </a:xfrm>
        </p:grpSpPr>
        <p:pic>
          <p:nvPicPr>
            <p:cNvPr id="15" name="Picture 1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" name="Vertical Scroll 1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" name="Group 22"/>
          <p:cNvGrpSpPr/>
          <p:nvPr/>
        </p:nvGrpSpPr>
        <p:grpSpPr>
          <a:xfrm>
            <a:off x="714348" y="1714488"/>
            <a:ext cx="444894" cy="471747"/>
            <a:chOff x="4000496" y="2762752"/>
            <a:chExt cx="1714512" cy="1817997"/>
          </a:xfrm>
        </p:grpSpPr>
        <p:pic>
          <p:nvPicPr>
            <p:cNvPr id="19" name="Picture 1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0" name="Vertical Scroll 1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" name="Group 26"/>
          <p:cNvGrpSpPr/>
          <p:nvPr/>
        </p:nvGrpSpPr>
        <p:grpSpPr>
          <a:xfrm>
            <a:off x="2571736" y="3571876"/>
            <a:ext cx="444894" cy="471747"/>
            <a:chOff x="4000496" y="2762752"/>
            <a:chExt cx="1714512" cy="1817997"/>
          </a:xfrm>
        </p:grpSpPr>
        <p:pic>
          <p:nvPicPr>
            <p:cNvPr id="23" name="Picture 2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4" name="Vertical Scroll 2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38"/>
          <p:cNvGrpSpPr/>
          <p:nvPr/>
        </p:nvGrpSpPr>
        <p:grpSpPr>
          <a:xfrm>
            <a:off x="1214414" y="4071942"/>
            <a:ext cx="444894" cy="471747"/>
            <a:chOff x="4000496" y="2762752"/>
            <a:chExt cx="1714512" cy="1817997"/>
          </a:xfrm>
        </p:grpSpPr>
        <p:pic>
          <p:nvPicPr>
            <p:cNvPr id="27" name="Picture 2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8" name="Vertical Scroll 2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" name="Group 42"/>
          <p:cNvGrpSpPr/>
          <p:nvPr/>
        </p:nvGrpSpPr>
        <p:grpSpPr>
          <a:xfrm>
            <a:off x="1785918" y="4572008"/>
            <a:ext cx="444894" cy="471747"/>
            <a:chOff x="4000496" y="2762752"/>
            <a:chExt cx="1714512" cy="1817997"/>
          </a:xfrm>
        </p:grpSpPr>
        <p:pic>
          <p:nvPicPr>
            <p:cNvPr id="31" name="Picture 3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2" name="Vertical Scroll 3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" name="Group 46"/>
          <p:cNvGrpSpPr/>
          <p:nvPr/>
        </p:nvGrpSpPr>
        <p:grpSpPr>
          <a:xfrm>
            <a:off x="1071538" y="2000240"/>
            <a:ext cx="444894" cy="471747"/>
            <a:chOff x="4000496" y="2762752"/>
            <a:chExt cx="1714512" cy="1817997"/>
          </a:xfrm>
        </p:grpSpPr>
        <p:pic>
          <p:nvPicPr>
            <p:cNvPr id="35" name="Picture 3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6" name="Vertical Scroll 3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" name="Group 50"/>
          <p:cNvGrpSpPr/>
          <p:nvPr/>
        </p:nvGrpSpPr>
        <p:grpSpPr>
          <a:xfrm>
            <a:off x="2928926" y="2786058"/>
            <a:ext cx="444894" cy="471747"/>
            <a:chOff x="4000496" y="2762752"/>
            <a:chExt cx="1714512" cy="1817997"/>
          </a:xfrm>
        </p:grpSpPr>
        <p:pic>
          <p:nvPicPr>
            <p:cNvPr id="39" name="Picture 3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0" name="Vertical Scroll 3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" name="Group 58"/>
          <p:cNvGrpSpPr/>
          <p:nvPr/>
        </p:nvGrpSpPr>
        <p:grpSpPr>
          <a:xfrm>
            <a:off x="2714612" y="5357826"/>
            <a:ext cx="444894" cy="471747"/>
            <a:chOff x="4000496" y="2762752"/>
            <a:chExt cx="1714512" cy="1817997"/>
          </a:xfrm>
        </p:grpSpPr>
        <p:pic>
          <p:nvPicPr>
            <p:cNvPr id="47" name="Picture 4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8" name="Vertical Scroll 4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" name="Group 62"/>
          <p:cNvGrpSpPr/>
          <p:nvPr/>
        </p:nvGrpSpPr>
        <p:grpSpPr>
          <a:xfrm>
            <a:off x="1142976" y="2571744"/>
            <a:ext cx="444894" cy="471747"/>
            <a:chOff x="4000496" y="2762752"/>
            <a:chExt cx="1714512" cy="1817997"/>
          </a:xfrm>
        </p:grpSpPr>
        <p:pic>
          <p:nvPicPr>
            <p:cNvPr id="51" name="Picture 5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2" name="Vertical Scroll 5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6" name="Group 66"/>
          <p:cNvGrpSpPr/>
          <p:nvPr/>
        </p:nvGrpSpPr>
        <p:grpSpPr>
          <a:xfrm>
            <a:off x="1928794" y="3336002"/>
            <a:ext cx="444894" cy="471747"/>
            <a:chOff x="4000496" y="2762752"/>
            <a:chExt cx="1714512" cy="1817997"/>
          </a:xfrm>
        </p:grpSpPr>
        <p:pic>
          <p:nvPicPr>
            <p:cNvPr id="55" name="Picture 5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6" name="Vertical Scroll 5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0" name="Group 70"/>
          <p:cNvGrpSpPr/>
          <p:nvPr/>
        </p:nvGrpSpPr>
        <p:grpSpPr>
          <a:xfrm>
            <a:off x="1500166" y="1714488"/>
            <a:ext cx="444894" cy="471747"/>
            <a:chOff x="4000496" y="2762752"/>
            <a:chExt cx="1714512" cy="1817997"/>
          </a:xfrm>
        </p:grpSpPr>
        <p:pic>
          <p:nvPicPr>
            <p:cNvPr id="59" name="Picture 5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0" name="Vertical Scroll 5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4" name="Group 74"/>
          <p:cNvGrpSpPr/>
          <p:nvPr/>
        </p:nvGrpSpPr>
        <p:grpSpPr>
          <a:xfrm>
            <a:off x="571472" y="3786190"/>
            <a:ext cx="444894" cy="471747"/>
            <a:chOff x="4000496" y="2762752"/>
            <a:chExt cx="1714512" cy="1817997"/>
          </a:xfrm>
        </p:grpSpPr>
        <p:pic>
          <p:nvPicPr>
            <p:cNvPr id="63" name="Picture 6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4" name="Vertical Scroll 6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8" name="Group 78"/>
          <p:cNvGrpSpPr/>
          <p:nvPr/>
        </p:nvGrpSpPr>
        <p:grpSpPr>
          <a:xfrm>
            <a:off x="1785918" y="5214950"/>
            <a:ext cx="444894" cy="471747"/>
            <a:chOff x="4000496" y="2762752"/>
            <a:chExt cx="1714512" cy="1817997"/>
          </a:xfrm>
        </p:grpSpPr>
        <p:pic>
          <p:nvPicPr>
            <p:cNvPr id="67" name="Picture 6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8" name="Vertical Scroll 6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2" name="Group 82"/>
          <p:cNvGrpSpPr/>
          <p:nvPr/>
        </p:nvGrpSpPr>
        <p:grpSpPr>
          <a:xfrm>
            <a:off x="2071670" y="2500306"/>
            <a:ext cx="444894" cy="471747"/>
            <a:chOff x="4000496" y="2762752"/>
            <a:chExt cx="1714512" cy="1817997"/>
          </a:xfrm>
        </p:grpSpPr>
        <p:pic>
          <p:nvPicPr>
            <p:cNvPr id="71" name="Picture 7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2" name="Vertical Scroll 7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3" name="Group 86"/>
          <p:cNvGrpSpPr/>
          <p:nvPr/>
        </p:nvGrpSpPr>
        <p:grpSpPr>
          <a:xfrm>
            <a:off x="769520" y="4429132"/>
            <a:ext cx="444894" cy="471747"/>
            <a:chOff x="4000496" y="2762752"/>
            <a:chExt cx="1714512" cy="1817997"/>
          </a:xfrm>
        </p:grpSpPr>
        <p:pic>
          <p:nvPicPr>
            <p:cNvPr id="75" name="Picture 7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6" name="Vertical Scroll 7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4" name="Group 90"/>
          <p:cNvGrpSpPr/>
          <p:nvPr/>
        </p:nvGrpSpPr>
        <p:grpSpPr>
          <a:xfrm>
            <a:off x="2428860" y="2957253"/>
            <a:ext cx="444894" cy="471747"/>
            <a:chOff x="4000496" y="2762752"/>
            <a:chExt cx="1714512" cy="1817997"/>
          </a:xfrm>
        </p:grpSpPr>
        <p:pic>
          <p:nvPicPr>
            <p:cNvPr id="79" name="Picture 7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0" name="Vertical Scroll 7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5" name="Group 94"/>
          <p:cNvGrpSpPr/>
          <p:nvPr/>
        </p:nvGrpSpPr>
        <p:grpSpPr>
          <a:xfrm>
            <a:off x="2786050" y="4714884"/>
            <a:ext cx="444894" cy="471747"/>
            <a:chOff x="4000496" y="2762752"/>
            <a:chExt cx="1714512" cy="1817997"/>
          </a:xfrm>
        </p:grpSpPr>
        <p:pic>
          <p:nvPicPr>
            <p:cNvPr id="83" name="Picture 8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4" name="Vertical Scroll 8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6" name="Group 98"/>
          <p:cNvGrpSpPr/>
          <p:nvPr/>
        </p:nvGrpSpPr>
        <p:grpSpPr>
          <a:xfrm>
            <a:off x="642910" y="2285992"/>
            <a:ext cx="444894" cy="471747"/>
            <a:chOff x="4000496" y="2762752"/>
            <a:chExt cx="1714512" cy="1817997"/>
          </a:xfrm>
        </p:grpSpPr>
        <p:pic>
          <p:nvPicPr>
            <p:cNvPr id="87" name="Picture 8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8" name="Vertical Scroll 8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0" name="Group 102"/>
          <p:cNvGrpSpPr/>
          <p:nvPr/>
        </p:nvGrpSpPr>
        <p:grpSpPr>
          <a:xfrm>
            <a:off x="2214546" y="4357694"/>
            <a:ext cx="444894" cy="471747"/>
            <a:chOff x="4000496" y="2762752"/>
            <a:chExt cx="1714512" cy="1817997"/>
          </a:xfrm>
        </p:grpSpPr>
        <p:pic>
          <p:nvPicPr>
            <p:cNvPr id="91" name="Picture 9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2" name="Vertical Scroll 9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3786182" y="1571612"/>
            <a:ext cx="4857784" cy="4605351"/>
          </a:xfrm>
        </p:spPr>
        <p:txBody>
          <a:bodyPr/>
          <a:lstStyle/>
          <a:p>
            <a:r>
              <a:rPr lang="de-CH" smtClean="0"/>
              <a:t>Discover „phenotypes“</a:t>
            </a:r>
          </a:p>
          <a:p>
            <a:pPr lvl="1"/>
            <a:r>
              <a:rPr lang="de-CH" smtClean="0"/>
              <a:t>By metric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Cluster &amp; Compare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11</a:t>
            </a:r>
            <a:endParaRPr lang="de-CH" dirty="0"/>
          </a:p>
        </p:txBody>
      </p:sp>
      <p:grpSp>
        <p:nvGrpSpPr>
          <p:cNvPr id="3" name="Group 13"/>
          <p:cNvGrpSpPr/>
          <p:nvPr/>
        </p:nvGrpSpPr>
        <p:grpSpPr>
          <a:xfrm>
            <a:off x="1214414" y="3429000"/>
            <a:ext cx="444894" cy="471747"/>
            <a:chOff x="4000496" y="2762752"/>
            <a:chExt cx="1714512" cy="1817997"/>
          </a:xfrm>
        </p:grpSpPr>
        <p:pic>
          <p:nvPicPr>
            <p:cNvPr id="11" name="Picture 1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" name="Vertical Scroll 1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18"/>
          <p:cNvGrpSpPr/>
          <p:nvPr/>
        </p:nvGrpSpPr>
        <p:grpSpPr>
          <a:xfrm>
            <a:off x="2285984" y="5000636"/>
            <a:ext cx="444894" cy="471747"/>
            <a:chOff x="4000496" y="2762752"/>
            <a:chExt cx="1714512" cy="1817997"/>
          </a:xfrm>
        </p:grpSpPr>
        <p:pic>
          <p:nvPicPr>
            <p:cNvPr id="15" name="Picture 1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" name="Vertical Scroll 1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" name="Group 22"/>
          <p:cNvGrpSpPr/>
          <p:nvPr/>
        </p:nvGrpSpPr>
        <p:grpSpPr>
          <a:xfrm>
            <a:off x="714348" y="1714488"/>
            <a:ext cx="444894" cy="471747"/>
            <a:chOff x="4000496" y="2762752"/>
            <a:chExt cx="1714512" cy="1817997"/>
          </a:xfrm>
        </p:grpSpPr>
        <p:pic>
          <p:nvPicPr>
            <p:cNvPr id="19" name="Picture 1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0" name="Vertical Scroll 1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" name="Group 26"/>
          <p:cNvGrpSpPr/>
          <p:nvPr/>
        </p:nvGrpSpPr>
        <p:grpSpPr>
          <a:xfrm>
            <a:off x="2571736" y="3571876"/>
            <a:ext cx="444894" cy="471747"/>
            <a:chOff x="4000496" y="2762752"/>
            <a:chExt cx="1714512" cy="1817997"/>
          </a:xfrm>
        </p:grpSpPr>
        <p:pic>
          <p:nvPicPr>
            <p:cNvPr id="23" name="Picture 2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4" name="Vertical Scroll 2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38"/>
          <p:cNvGrpSpPr/>
          <p:nvPr/>
        </p:nvGrpSpPr>
        <p:grpSpPr>
          <a:xfrm>
            <a:off x="1214414" y="4071942"/>
            <a:ext cx="444894" cy="471747"/>
            <a:chOff x="4000496" y="2762752"/>
            <a:chExt cx="1714512" cy="1817997"/>
          </a:xfrm>
        </p:grpSpPr>
        <p:pic>
          <p:nvPicPr>
            <p:cNvPr id="27" name="Picture 2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8" name="Vertical Scroll 2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" name="Group 42"/>
          <p:cNvGrpSpPr/>
          <p:nvPr/>
        </p:nvGrpSpPr>
        <p:grpSpPr>
          <a:xfrm>
            <a:off x="1785918" y="4572008"/>
            <a:ext cx="444894" cy="471747"/>
            <a:chOff x="4000496" y="2762752"/>
            <a:chExt cx="1714512" cy="1817997"/>
          </a:xfrm>
        </p:grpSpPr>
        <p:pic>
          <p:nvPicPr>
            <p:cNvPr id="31" name="Picture 3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2" name="Vertical Scroll 3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" name="Group 46"/>
          <p:cNvGrpSpPr/>
          <p:nvPr/>
        </p:nvGrpSpPr>
        <p:grpSpPr>
          <a:xfrm>
            <a:off x="1071538" y="2000240"/>
            <a:ext cx="444894" cy="471747"/>
            <a:chOff x="4000496" y="2762752"/>
            <a:chExt cx="1714512" cy="1817997"/>
          </a:xfrm>
        </p:grpSpPr>
        <p:pic>
          <p:nvPicPr>
            <p:cNvPr id="35" name="Picture 3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6" name="Vertical Scroll 3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" name="Group 50"/>
          <p:cNvGrpSpPr/>
          <p:nvPr/>
        </p:nvGrpSpPr>
        <p:grpSpPr>
          <a:xfrm>
            <a:off x="2928926" y="2786058"/>
            <a:ext cx="444894" cy="471747"/>
            <a:chOff x="4000496" y="2762752"/>
            <a:chExt cx="1714512" cy="1817997"/>
          </a:xfrm>
        </p:grpSpPr>
        <p:pic>
          <p:nvPicPr>
            <p:cNvPr id="39" name="Picture 3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0" name="Vertical Scroll 3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" name="Group 58"/>
          <p:cNvGrpSpPr/>
          <p:nvPr/>
        </p:nvGrpSpPr>
        <p:grpSpPr>
          <a:xfrm>
            <a:off x="2714612" y="5357826"/>
            <a:ext cx="444894" cy="471747"/>
            <a:chOff x="4000496" y="2762752"/>
            <a:chExt cx="1714512" cy="1817997"/>
          </a:xfrm>
        </p:grpSpPr>
        <p:pic>
          <p:nvPicPr>
            <p:cNvPr id="47" name="Picture 4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8" name="Vertical Scroll 4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" name="Group 62"/>
          <p:cNvGrpSpPr/>
          <p:nvPr/>
        </p:nvGrpSpPr>
        <p:grpSpPr>
          <a:xfrm>
            <a:off x="1142976" y="2571744"/>
            <a:ext cx="444894" cy="471747"/>
            <a:chOff x="4000496" y="2762752"/>
            <a:chExt cx="1714512" cy="1817997"/>
          </a:xfrm>
        </p:grpSpPr>
        <p:pic>
          <p:nvPicPr>
            <p:cNvPr id="51" name="Picture 5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2" name="Vertical Scroll 5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6" name="Group 66"/>
          <p:cNvGrpSpPr/>
          <p:nvPr/>
        </p:nvGrpSpPr>
        <p:grpSpPr>
          <a:xfrm>
            <a:off x="1928794" y="3336002"/>
            <a:ext cx="444894" cy="471747"/>
            <a:chOff x="4000496" y="2762752"/>
            <a:chExt cx="1714512" cy="1817997"/>
          </a:xfrm>
        </p:grpSpPr>
        <p:pic>
          <p:nvPicPr>
            <p:cNvPr id="55" name="Picture 5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6" name="Vertical Scroll 5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0" name="Group 70"/>
          <p:cNvGrpSpPr/>
          <p:nvPr/>
        </p:nvGrpSpPr>
        <p:grpSpPr>
          <a:xfrm>
            <a:off x="1500166" y="1714488"/>
            <a:ext cx="444894" cy="471747"/>
            <a:chOff x="4000496" y="2762752"/>
            <a:chExt cx="1714512" cy="1817997"/>
          </a:xfrm>
        </p:grpSpPr>
        <p:pic>
          <p:nvPicPr>
            <p:cNvPr id="59" name="Picture 5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0" name="Vertical Scroll 5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4" name="Group 74"/>
          <p:cNvGrpSpPr/>
          <p:nvPr/>
        </p:nvGrpSpPr>
        <p:grpSpPr>
          <a:xfrm>
            <a:off x="571472" y="3786190"/>
            <a:ext cx="444894" cy="471747"/>
            <a:chOff x="4000496" y="2762752"/>
            <a:chExt cx="1714512" cy="1817997"/>
          </a:xfrm>
        </p:grpSpPr>
        <p:pic>
          <p:nvPicPr>
            <p:cNvPr id="63" name="Picture 6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4" name="Vertical Scroll 6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8" name="Group 78"/>
          <p:cNvGrpSpPr/>
          <p:nvPr/>
        </p:nvGrpSpPr>
        <p:grpSpPr>
          <a:xfrm>
            <a:off x="1785918" y="5214950"/>
            <a:ext cx="444894" cy="471747"/>
            <a:chOff x="4000496" y="2762752"/>
            <a:chExt cx="1714512" cy="1817997"/>
          </a:xfrm>
        </p:grpSpPr>
        <p:pic>
          <p:nvPicPr>
            <p:cNvPr id="67" name="Picture 6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8" name="Vertical Scroll 6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2" name="Group 82"/>
          <p:cNvGrpSpPr/>
          <p:nvPr/>
        </p:nvGrpSpPr>
        <p:grpSpPr>
          <a:xfrm>
            <a:off x="2071670" y="2500306"/>
            <a:ext cx="444894" cy="471747"/>
            <a:chOff x="4000496" y="2762752"/>
            <a:chExt cx="1714512" cy="1817997"/>
          </a:xfrm>
        </p:grpSpPr>
        <p:pic>
          <p:nvPicPr>
            <p:cNvPr id="71" name="Picture 7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2" name="Vertical Scroll 7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3" name="Group 86"/>
          <p:cNvGrpSpPr/>
          <p:nvPr/>
        </p:nvGrpSpPr>
        <p:grpSpPr>
          <a:xfrm>
            <a:off x="769520" y="4429132"/>
            <a:ext cx="444894" cy="471747"/>
            <a:chOff x="4000496" y="2762752"/>
            <a:chExt cx="1714512" cy="1817997"/>
          </a:xfrm>
        </p:grpSpPr>
        <p:pic>
          <p:nvPicPr>
            <p:cNvPr id="75" name="Picture 7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6" name="Vertical Scroll 7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4" name="Group 90"/>
          <p:cNvGrpSpPr/>
          <p:nvPr/>
        </p:nvGrpSpPr>
        <p:grpSpPr>
          <a:xfrm>
            <a:off x="2428860" y="2957253"/>
            <a:ext cx="444894" cy="471747"/>
            <a:chOff x="4000496" y="2762752"/>
            <a:chExt cx="1714512" cy="1817997"/>
          </a:xfrm>
        </p:grpSpPr>
        <p:pic>
          <p:nvPicPr>
            <p:cNvPr id="79" name="Picture 7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0" name="Vertical Scroll 7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5" name="Group 94"/>
          <p:cNvGrpSpPr/>
          <p:nvPr/>
        </p:nvGrpSpPr>
        <p:grpSpPr>
          <a:xfrm>
            <a:off x="2786050" y="4714884"/>
            <a:ext cx="444894" cy="471747"/>
            <a:chOff x="4000496" y="2762752"/>
            <a:chExt cx="1714512" cy="1817997"/>
          </a:xfrm>
        </p:grpSpPr>
        <p:pic>
          <p:nvPicPr>
            <p:cNvPr id="83" name="Picture 8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4" name="Vertical Scroll 8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6" name="Group 98"/>
          <p:cNvGrpSpPr/>
          <p:nvPr/>
        </p:nvGrpSpPr>
        <p:grpSpPr>
          <a:xfrm>
            <a:off x="642910" y="2285992"/>
            <a:ext cx="444894" cy="471747"/>
            <a:chOff x="4000496" y="2762752"/>
            <a:chExt cx="1714512" cy="1817997"/>
          </a:xfrm>
        </p:grpSpPr>
        <p:pic>
          <p:nvPicPr>
            <p:cNvPr id="87" name="Picture 8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8" name="Vertical Scroll 8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0" name="Group 102"/>
          <p:cNvGrpSpPr/>
          <p:nvPr/>
        </p:nvGrpSpPr>
        <p:grpSpPr>
          <a:xfrm>
            <a:off x="2214546" y="4357694"/>
            <a:ext cx="444894" cy="471747"/>
            <a:chOff x="4000496" y="2762752"/>
            <a:chExt cx="1714512" cy="1817997"/>
          </a:xfrm>
        </p:grpSpPr>
        <p:pic>
          <p:nvPicPr>
            <p:cNvPr id="91" name="Picture 9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2" name="Vertical Scroll 9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3786182" y="1571612"/>
            <a:ext cx="4857784" cy="4605351"/>
          </a:xfrm>
        </p:spPr>
        <p:txBody>
          <a:bodyPr/>
          <a:lstStyle/>
          <a:p>
            <a:r>
              <a:rPr lang="de-CH" smtClean="0"/>
              <a:t>Discover „phenotypes“</a:t>
            </a:r>
          </a:p>
          <a:p>
            <a:pPr lvl="1"/>
            <a:r>
              <a:rPr lang="de-CH" smtClean="0"/>
              <a:t>By metric values</a:t>
            </a:r>
          </a:p>
          <a:p>
            <a:pPr lvl="1"/>
            <a:r>
              <a:rPr lang="de-CH" smtClean="0"/>
              <a:t>By metric evolution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Cluster &amp; Compare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11</a:t>
            </a:r>
            <a:endParaRPr lang="de-CH" dirty="0"/>
          </a:p>
        </p:txBody>
      </p:sp>
      <p:grpSp>
        <p:nvGrpSpPr>
          <p:cNvPr id="3" name="Group 13"/>
          <p:cNvGrpSpPr/>
          <p:nvPr/>
        </p:nvGrpSpPr>
        <p:grpSpPr>
          <a:xfrm>
            <a:off x="1214414" y="3429000"/>
            <a:ext cx="444894" cy="471747"/>
            <a:chOff x="4000496" y="2762752"/>
            <a:chExt cx="1714512" cy="1817997"/>
          </a:xfrm>
        </p:grpSpPr>
        <p:pic>
          <p:nvPicPr>
            <p:cNvPr id="11" name="Picture 1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" name="Vertical Scroll 1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18"/>
          <p:cNvGrpSpPr/>
          <p:nvPr/>
        </p:nvGrpSpPr>
        <p:grpSpPr>
          <a:xfrm>
            <a:off x="2285984" y="5000636"/>
            <a:ext cx="444894" cy="471747"/>
            <a:chOff x="4000496" y="2762752"/>
            <a:chExt cx="1714512" cy="1817997"/>
          </a:xfrm>
        </p:grpSpPr>
        <p:pic>
          <p:nvPicPr>
            <p:cNvPr id="15" name="Picture 1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" name="Vertical Scroll 1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" name="Group 22"/>
          <p:cNvGrpSpPr/>
          <p:nvPr/>
        </p:nvGrpSpPr>
        <p:grpSpPr>
          <a:xfrm>
            <a:off x="714348" y="1714488"/>
            <a:ext cx="444894" cy="471747"/>
            <a:chOff x="4000496" y="2762752"/>
            <a:chExt cx="1714512" cy="1817997"/>
          </a:xfrm>
        </p:grpSpPr>
        <p:pic>
          <p:nvPicPr>
            <p:cNvPr id="19" name="Picture 1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0" name="Vertical Scroll 1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" name="Group 26"/>
          <p:cNvGrpSpPr/>
          <p:nvPr/>
        </p:nvGrpSpPr>
        <p:grpSpPr>
          <a:xfrm>
            <a:off x="2571736" y="3571876"/>
            <a:ext cx="444894" cy="471747"/>
            <a:chOff x="4000496" y="2762752"/>
            <a:chExt cx="1714512" cy="1817997"/>
          </a:xfrm>
        </p:grpSpPr>
        <p:pic>
          <p:nvPicPr>
            <p:cNvPr id="23" name="Picture 2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4" name="Vertical Scroll 2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38"/>
          <p:cNvGrpSpPr/>
          <p:nvPr/>
        </p:nvGrpSpPr>
        <p:grpSpPr>
          <a:xfrm>
            <a:off x="1214414" y="4071942"/>
            <a:ext cx="444894" cy="471747"/>
            <a:chOff x="4000496" y="2762752"/>
            <a:chExt cx="1714512" cy="1817997"/>
          </a:xfrm>
        </p:grpSpPr>
        <p:pic>
          <p:nvPicPr>
            <p:cNvPr id="27" name="Picture 2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8" name="Vertical Scroll 2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" name="Group 42"/>
          <p:cNvGrpSpPr/>
          <p:nvPr/>
        </p:nvGrpSpPr>
        <p:grpSpPr>
          <a:xfrm>
            <a:off x="1785918" y="4572008"/>
            <a:ext cx="444894" cy="471747"/>
            <a:chOff x="4000496" y="2762752"/>
            <a:chExt cx="1714512" cy="1817997"/>
          </a:xfrm>
        </p:grpSpPr>
        <p:pic>
          <p:nvPicPr>
            <p:cNvPr id="31" name="Picture 3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2" name="Vertical Scroll 3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" name="Group 46"/>
          <p:cNvGrpSpPr/>
          <p:nvPr/>
        </p:nvGrpSpPr>
        <p:grpSpPr>
          <a:xfrm>
            <a:off x="1071538" y="2000240"/>
            <a:ext cx="444894" cy="471747"/>
            <a:chOff x="4000496" y="2762752"/>
            <a:chExt cx="1714512" cy="1817997"/>
          </a:xfrm>
        </p:grpSpPr>
        <p:pic>
          <p:nvPicPr>
            <p:cNvPr id="35" name="Picture 3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6" name="Vertical Scroll 3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" name="Group 50"/>
          <p:cNvGrpSpPr/>
          <p:nvPr/>
        </p:nvGrpSpPr>
        <p:grpSpPr>
          <a:xfrm>
            <a:off x="2928926" y="2786058"/>
            <a:ext cx="444894" cy="471747"/>
            <a:chOff x="4000496" y="2762752"/>
            <a:chExt cx="1714512" cy="1817997"/>
          </a:xfrm>
        </p:grpSpPr>
        <p:pic>
          <p:nvPicPr>
            <p:cNvPr id="39" name="Picture 3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0" name="Vertical Scroll 3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" name="Group 58"/>
          <p:cNvGrpSpPr/>
          <p:nvPr/>
        </p:nvGrpSpPr>
        <p:grpSpPr>
          <a:xfrm>
            <a:off x="2714612" y="5357826"/>
            <a:ext cx="444894" cy="471747"/>
            <a:chOff x="4000496" y="2762752"/>
            <a:chExt cx="1714512" cy="1817997"/>
          </a:xfrm>
        </p:grpSpPr>
        <p:pic>
          <p:nvPicPr>
            <p:cNvPr id="47" name="Picture 4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8" name="Vertical Scroll 4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" name="Group 62"/>
          <p:cNvGrpSpPr/>
          <p:nvPr/>
        </p:nvGrpSpPr>
        <p:grpSpPr>
          <a:xfrm>
            <a:off x="1142976" y="2571744"/>
            <a:ext cx="444894" cy="471747"/>
            <a:chOff x="4000496" y="2762752"/>
            <a:chExt cx="1714512" cy="1817997"/>
          </a:xfrm>
        </p:grpSpPr>
        <p:pic>
          <p:nvPicPr>
            <p:cNvPr id="51" name="Picture 5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2" name="Vertical Scroll 5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6" name="Group 66"/>
          <p:cNvGrpSpPr/>
          <p:nvPr/>
        </p:nvGrpSpPr>
        <p:grpSpPr>
          <a:xfrm>
            <a:off x="1928794" y="3336002"/>
            <a:ext cx="444894" cy="471747"/>
            <a:chOff x="4000496" y="2762752"/>
            <a:chExt cx="1714512" cy="1817997"/>
          </a:xfrm>
        </p:grpSpPr>
        <p:pic>
          <p:nvPicPr>
            <p:cNvPr id="55" name="Picture 5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6" name="Vertical Scroll 5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0" name="Group 70"/>
          <p:cNvGrpSpPr/>
          <p:nvPr/>
        </p:nvGrpSpPr>
        <p:grpSpPr>
          <a:xfrm>
            <a:off x="1500166" y="1714488"/>
            <a:ext cx="444894" cy="471747"/>
            <a:chOff x="4000496" y="2762752"/>
            <a:chExt cx="1714512" cy="1817997"/>
          </a:xfrm>
        </p:grpSpPr>
        <p:pic>
          <p:nvPicPr>
            <p:cNvPr id="59" name="Picture 5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0" name="Vertical Scroll 5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4" name="Group 74"/>
          <p:cNvGrpSpPr/>
          <p:nvPr/>
        </p:nvGrpSpPr>
        <p:grpSpPr>
          <a:xfrm>
            <a:off x="571472" y="3786190"/>
            <a:ext cx="444894" cy="471747"/>
            <a:chOff x="4000496" y="2762752"/>
            <a:chExt cx="1714512" cy="1817997"/>
          </a:xfrm>
        </p:grpSpPr>
        <p:pic>
          <p:nvPicPr>
            <p:cNvPr id="63" name="Picture 6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4" name="Vertical Scroll 6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8" name="Group 78"/>
          <p:cNvGrpSpPr/>
          <p:nvPr/>
        </p:nvGrpSpPr>
        <p:grpSpPr>
          <a:xfrm>
            <a:off x="1785918" y="5214950"/>
            <a:ext cx="444894" cy="471747"/>
            <a:chOff x="4000496" y="2762752"/>
            <a:chExt cx="1714512" cy="1817997"/>
          </a:xfrm>
        </p:grpSpPr>
        <p:pic>
          <p:nvPicPr>
            <p:cNvPr id="67" name="Picture 6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8" name="Vertical Scroll 6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2" name="Group 82"/>
          <p:cNvGrpSpPr/>
          <p:nvPr/>
        </p:nvGrpSpPr>
        <p:grpSpPr>
          <a:xfrm>
            <a:off x="2071670" y="2500306"/>
            <a:ext cx="444894" cy="471747"/>
            <a:chOff x="4000496" y="2762752"/>
            <a:chExt cx="1714512" cy="1817997"/>
          </a:xfrm>
        </p:grpSpPr>
        <p:pic>
          <p:nvPicPr>
            <p:cNvPr id="71" name="Picture 7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2" name="Vertical Scroll 7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3" name="Group 86"/>
          <p:cNvGrpSpPr/>
          <p:nvPr/>
        </p:nvGrpSpPr>
        <p:grpSpPr>
          <a:xfrm>
            <a:off x="769520" y="4429132"/>
            <a:ext cx="444894" cy="471747"/>
            <a:chOff x="4000496" y="2762752"/>
            <a:chExt cx="1714512" cy="1817997"/>
          </a:xfrm>
        </p:grpSpPr>
        <p:pic>
          <p:nvPicPr>
            <p:cNvPr id="75" name="Picture 7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6" name="Vertical Scroll 7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4" name="Group 90"/>
          <p:cNvGrpSpPr/>
          <p:nvPr/>
        </p:nvGrpSpPr>
        <p:grpSpPr>
          <a:xfrm>
            <a:off x="2428860" y="2957253"/>
            <a:ext cx="444894" cy="471747"/>
            <a:chOff x="4000496" y="2762752"/>
            <a:chExt cx="1714512" cy="1817997"/>
          </a:xfrm>
        </p:grpSpPr>
        <p:pic>
          <p:nvPicPr>
            <p:cNvPr id="79" name="Picture 7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0" name="Vertical Scroll 7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5" name="Group 94"/>
          <p:cNvGrpSpPr/>
          <p:nvPr/>
        </p:nvGrpSpPr>
        <p:grpSpPr>
          <a:xfrm>
            <a:off x="2786050" y="4714884"/>
            <a:ext cx="444894" cy="471747"/>
            <a:chOff x="4000496" y="2762752"/>
            <a:chExt cx="1714512" cy="1817997"/>
          </a:xfrm>
        </p:grpSpPr>
        <p:pic>
          <p:nvPicPr>
            <p:cNvPr id="83" name="Picture 8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4" name="Vertical Scroll 8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6" name="Group 98"/>
          <p:cNvGrpSpPr/>
          <p:nvPr/>
        </p:nvGrpSpPr>
        <p:grpSpPr>
          <a:xfrm>
            <a:off x="642910" y="2285992"/>
            <a:ext cx="444894" cy="471747"/>
            <a:chOff x="4000496" y="2762752"/>
            <a:chExt cx="1714512" cy="1817997"/>
          </a:xfrm>
        </p:grpSpPr>
        <p:pic>
          <p:nvPicPr>
            <p:cNvPr id="87" name="Picture 8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8" name="Vertical Scroll 8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0" name="Group 102"/>
          <p:cNvGrpSpPr/>
          <p:nvPr/>
        </p:nvGrpSpPr>
        <p:grpSpPr>
          <a:xfrm>
            <a:off x="2214546" y="4357694"/>
            <a:ext cx="444894" cy="471747"/>
            <a:chOff x="4000496" y="2762752"/>
            <a:chExt cx="1714512" cy="1817997"/>
          </a:xfrm>
        </p:grpSpPr>
        <p:pic>
          <p:nvPicPr>
            <p:cNvPr id="91" name="Picture 9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2" name="Vertical Scroll 9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3786182" y="1571612"/>
            <a:ext cx="4857784" cy="4605351"/>
          </a:xfrm>
        </p:spPr>
        <p:txBody>
          <a:bodyPr/>
          <a:lstStyle/>
          <a:p>
            <a:r>
              <a:rPr lang="de-CH" smtClean="0"/>
              <a:t>Discover „phenotypes“</a:t>
            </a:r>
          </a:p>
          <a:p>
            <a:pPr lvl="1"/>
            <a:r>
              <a:rPr lang="de-CH" smtClean="0"/>
              <a:t>By metric values</a:t>
            </a:r>
          </a:p>
          <a:p>
            <a:pPr lvl="1"/>
            <a:r>
              <a:rPr lang="de-CH" smtClean="0"/>
              <a:t>By metric evolution over time</a:t>
            </a:r>
          </a:p>
          <a:p>
            <a:r>
              <a:rPr lang="de-CH" smtClean="0"/>
              <a:t>Compare programming languages / paradigms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5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997640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Cluster &amp; Compare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11</a:t>
            </a:r>
            <a:endParaRPr lang="de-CH" dirty="0"/>
          </a:p>
        </p:txBody>
      </p:sp>
      <p:grpSp>
        <p:nvGrpSpPr>
          <p:cNvPr id="3" name="Group 13"/>
          <p:cNvGrpSpPr/>
          <p:nvPr/>
        </p:nvGrpSpPr>
        <p:grpSpPr>
          <a:xfrm>
            <a:off x="1214414" y="3429000"/>
            <a:ext cx="444894" cy="471747"/>
            <a:chOff x="4000496" y="2762752"/>
            <a:chExt cx="1714512" cy="1817997"/>
          </a:xfrm>
        </p:grpSpPr>
        <p:pic>
          <p:nvPicPr>
            <p:cNvPr id="11" name="Picture 1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" name="Vertical Scroll 1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18"/>
          <p:cNvGrpSpPr/>
          <p:nvPr/>
        </p:nvGrpSpPr>
        <p:grpSpPr>
          <a:xfrm>
            <a:off x="2285984" y="5000636"/>
            <a:ext cx="444894" cy="471747"/>
            <a:chOff x="4000496" y="2762752"/>
            <a:chExt cx="1714512" cy="1817997"/>
          </a:xfrm>
        </p:grpSpPr>
        <p:pic>
          <p:nvPicPr>
            <p:cNvPr id="15" name="Picture 1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" name="Vertical Scroll 1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" name="Group 22"/>
          <p:cNvGrpSpPr/>
          <p:nvPr/>
        </p:nvGrpSpPr>
        <p:grpSpPr>
          <a:xfrm>
            <a:off x="714348" y="1714488"/>
            <a:ext cx="444894" cy="471747"/>
            <a:chOff x="4000496" y="2762752"/>
            <a:chExt cx="1714512" cy="1817997"/>
          </a:xfrm>
        </p:grpSpPr>
        <p:pic>
          <p:nvPicPr>
            <p:cNvPr id="19" name="Picture 1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0" name="Vertical Scroll 1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" name="Group 26"/>
          <p:cNvGrpSpPr/>
          <p:nvPr/>
        </p:nvGrpSpPr>
        <p:grpSpPr>
          <a:xfrm>
            <a:off x="2571736" y="3571876"/>
            <a:ext cx="444894" cy="471747"/>
            <a:chOff x="4000496" y="2762752"/>
            <a:chExt cx="1714512" cy="1817997"/>
          </a:xfrm>
        </p:grpSpPr>
        <p:pic>
          <p:nvPicPr>
            <p:cNvPr id="23" name="Picture 2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4" name="Vertical Scroll 2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38"/>
          <p:cNvGrpSpPr/>
          <p:nvPr/>
        </p:nvGrpSpPr>
        <p:grpSpPr>
          <a:xfrm>
            <a:off x="1214414" y="4071942"/>
            <a:ext cx="444894" cy="471747"/>
            <a:chOff x="4000496" y="2762752"/>
            <a:chExt cx="1714512" cy="1817997"/>
          </a:xfrm>
        </p:grpSpPr>
        <p:pic>
          <p:nvPicPr>
            <p:cNvPr id="27" name="Picture 2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8" name="Vertical Scroll 2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" name="Group 42"/>
          <p:cNvGrpSpPr/>
          <p:nvPr/>
        </p:nvGrpSpPr>
        <p:grpSpPr>
          <a:xfrm>
            <a:off x="1785918" y="4572008"/>
            <a:ext cx="444894" cy="471747"/>
            <a:chOff x="4000496" y="2762752"/>
            <a:chExt cx="1714512" cy="1817997"/>
          </a:xfrm>
        </p:grpSpPr>
        <p:pic>
          <p:nvPicPr>
            <p:cNvPr id="31" name="Picture 3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2" name="Vertical Scroll 3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" name="Group 46"/>
          <p:cNvGrpSpPr/>
          <p:nvPr/>
        </p:nvGrpSpPr>
        <p:grpSpPr>
          <a:xfrm>
            <a:off x="1071538" y="2000240"/>
            <a:ext cx="444894" cy="471747"/>
            <a:chOff x="4000496" y="2762752"/>
            <a:chExt cx="1714512" cy="1817997"/>
          </a:xfrm>
        </p:grpSpPr>
        <p:pic>
          <p:nvPicPr>
            <p:cNvPr id="35" name="Picture 3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6" name="Vertical Scroll 3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" name="Group 50"/>
          <p:cNvGrpSpPr/>
          <p:nvPr/>
        </p:nvGrpSpPr>
        <p:grpSpPr>
          <a:xfrm>
            <a:off x="2928926" y="2786058"/>
            <a:ext cx="444894" cy="471747"/>
            <a:chOff x="4000496" y="2762752"/>
            <a:chExt cx="1714512" cy="1817997"/>
          </a:xfrm>
        </p:grpSpPr>
        <p:pic>
          <p:nvPicPr>
            <p:cNvPr id="39" name="Picture 3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0" name="Vertical Scroll 3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" name="Group 58"/>
          <p:cNvGrpSpPr/>
          <p:nvPr/>
        </p:nvGrpSpPr>
        <p:grpSpPr>
          <a:xfrm>
            <a:off x="2714612" y="5357826"/>
            <a:ext cx="444894" cy="471747"/>
            <a:chOff x="4000496" y="2762752"/>
            <a:chExt cx="1714512" cy="1817997"/>
          </a:xfrm>
        </p:grpSpPr>
        <p:pic>
          <p:nvPicPr>
            <p:cNvPr id="47" name="Picture 4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8" name="Vertical Scroll 4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" name="Group 62"/>
          <p:cNvGrpSpPr/>
          <p:nvPr/>
        </p:nvGrpSpPr>
        <p:grpSpPr>
          <a:xfrm>
            <a:off x="1142976" y="2571744"/>
            <a:ext cx="444894" cy="471747"/>
            <a:chOff x="4000496" y="2762752"/>
            <a:chExt cx="1714512" cy="1817997"/>
          </a:xfrm>
        </p:grpSpPr>
        <p:pic>
          <p:nvPicPr>
            <p:cNvPr id="51" name="Picture 5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2" name="Vertical Scroll 5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6" name="Group 66"/>
          <p:cNvGrpSpPr/>
          <p:nvPr/>
        </p:nvGrpSpPr>
        <p:grpSpPr>
          <a:xfrm>
            <a:off x="1928794" y="3336002"/>
            <a:ext cx="444894" cy="471747"/>
            <a:chOff x="4000496" y="2762752"/>
            <a:chExt cx="1714512" cy="1817997"/>
          </a:xfrm>
        </p:grpSpPr>
        <p:pic>
          <p:nvPicPr>
            <p:cNvPr id="55" name="Picture 5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6" name="Vertical Scroll 5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0" name="Group 70"/>
          <p:cNvGrpSpPr/>
          <p:nvPr/>
        </p:nvGrpSpPr>
        <p:grpSpPr>
          <a:xfrm>
            <a:off x="1500166" y="1714488"/>
            <a:ext cx="444894" cy="471747"/>
            <a:chOff x="4000496" y="2762752"/>
            <a:chExt cx="1714512" cy="1817997"/>
          </a:xfrm>
        </p:grpSpPr>
        <p:pic>
          <p:nvPicPr>
            <p:cNvPr id="59" name="Picture 5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0" name="Vertical Scroll 5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4" name="Group 74"/>
          <p:cNvGrpSpPr/>
          <p:nvPr/>
        </p:nvGrpSpPr>
        <p:grpSpPr>
          <a:xfrm>
            <a:off x="571472" y="3786190"/>
            <a:ext cx="444894" cy="471747"/>
            <a:chOff x="4000496" y="2762752"/>
            <a:chExt cx="1714512" cy="1817997"/>
          </a:xfrm>
        </p:grpSpPr>
        <p:pic>
          <p:nvPicPr>
            <p:cNvPr id="63" name="Picture 6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4" name="Vertical Scroll 6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8" name="Group 78"/>
          <p:cNvGrpSpPr/>
          <p:nvPr/>
        </p:nvGrpSpPr>
        <p:grpSpPr>
          <a:xfrm>
            <a:off x="1785918" y="5214950"/>
            <a:ext cx="444894" cy="471747"/>
            <a:chOff x="4000496" y="2762752"/>
            <a:chExt cx="1714512" cy="1817997"/>
          </a:xfrm>
        </p:grpSpPr>
        <p:pic>
          <p:nvPicPr>
            <p:cNvPr id="67" name="Picture 6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8" name="Vertical Scroll 6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2" name="Group 82"/>
          <p:cNvGrpSpPr/>
          <p:nvPr/>
        </p:nvGrpSpPr>
        <p:grpSpPr>
          <a:xfrm>
            <a:off x="2071670" y="2500306"/>
            <a:ext cx="444894" cy="471747"/>
            <a:chOff x="4000496" y="2762752"/>
            <a:chExt cx="1714512" cy="1817997"/>
          </a:xfrm>
        </p:grpSpPr>
        <p:pic>
          <p:nvPicPr>
            <p:cNvPr id="71" name="Picture 7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2" name="Vertical Scroll 7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3" name="Group 86"/>
          <p:cNvGrpSpPr/>
          <p:nvPr/>
        </p:nvGrpSpPr>
        <p:grpSpPr>
          <a:xfrm>
            <a:off x="769520" y="4429132"/>
            <a:ext cx="444894" cy="471747"/>
            <a:chOff x="4000496" y="2762752"/>
            <a:chExt cx="1714512" cy="1817997"/>
          </a:xfrm>
        </p:grpSpPr>
        <p:pic>
          <p:nvPicPr>
            <p:cNvPr id="75" name="Picture 7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6" name="Vertical Scroll 7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4" name="Group 90"/>
          <p:cNvGrpSpPr/>
          <p:nvPr/>
        </p:nvGrpSpPr>
        <p:grpSpPr>
          <a:xfrm>
            <a:off x="2428860" y="2957253"/>
            <a:ext cx="444894" cy="471747"/>
            <a:chOff x="4000496" y="2762752"/>
            <a:chExt cx="1714512" cy="1817997"/>
          </a:xfrm>
        </p:grpSpPr>
        <p:pic>
          <p:nvPicPr>
            <p:cNvPr id="79" name="Picture 7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0" name="Vertical Scroll 7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5" name="Group 94"/>
          <p:cNvGrpSpPr/>
          <p:nvPr/>
        </p:nvGrpSpPr>
        <p:grpSpPr>
          <a:xfrm>
            <a:off x="2786050" y="4714884"/>
            <a:ext cx="444894" cy="471747"/>
            <a:chOff x="4000496" y="2762752"/>
            <a:chExt cx="1714512" cy="1817997"/>
          </a:xfrm>
        </p:grpSpPr>
        <p:pic>
          <p:nvPicPr>
            <p:cNvPr id="83" name="Picture 8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4" name="Vertical Scroll 8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6" name="Group 98"/>
          <p:cNvGrpSpPr/>
          <p:nvPr/>
        </p:nvGrpSpPr>
        <p:grpSpPr>
          <a:xfrm>
            <a:off x="642910" y="2285992"/>
            <a:ext cx="444894" cy="471747"/>
            <a:chOff x="4000496" y="2762752"/>
            <a:chExt cx="1714512" cy="1817997"/>
          </a:xfrm>
        </p:grpSpPr>
        <p:pic>
          <p:nvPicPr>
            <p:cNvPr id="87" name="Picture 8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8" name="Vertical Scroll 8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9" name="Picture 8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0" name="Group 102"/>
          <p:cNvGrpSpPr/>
          <p:nvPr/>
        </p:nvGrpSpPr>
        <p:grpSpPr>
          <a:xfrm>
            <a:off x="2214546" y="4357694"/>
            <a:ext cx="444894" cy="471747"/>
            <a:chOff x="4000496" y="2762752"/>
            <a:chExt cx="1714512" cy="1817997"/>
          </a:xfrm>
        </p:grpSpPr>
        <p:pic>
          <p:nvPicPr>
            <p:cNvPr id="91" name="Picture 9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2" name="Vertical Scroll 9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94" name="Content Placeholder 2"/>
          <p:cNvSpPr>
            <a:spLocks noGrp="1"/>
          </p:cNvSpPr>
          <p:nvPr>
            <p:ph idx="1"/>
          </p:nvPr>
        </p:nvSpPr>
        <p:spPr>
          <a:xfrm>
            <a:off x="3786182" y="1571612"/>
            <a:ext cx="4857784" cy="4605351"/>
          </a:xfrm>
        </p:spPr>
        <p:txBody>
          <a:bodyPr/>
          <a:lstStyle/>
          <a:p>
            <a:r>
              <a:rPr lang="de-CH" smtClean="0"/>
              <a:t>Discover „phenotypes“</a:t>
            </a:r>
          </a:p>
          <a:p>
            <a:pPr lvl="1"/>
            <a:r>
              <a:rPr lang="de-CH" smtClean="0"/>
              <a:t>By metric values</a:t>
            </a:r>
          </a:p>
          <a:p>
            <a:pPr lvl="1"/>
            <a:r>
              <a:rPr lang="de-CH" smtClean="0"/>
              <a:t>By metric evolution over time</a:t>
            </a:r>
          </a:p>
          <a:p>
            <a:r>
              <a:rPr lang="de-CH" smtClean="0"/>
              <a:t>Compare programming languages / paradigms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-500098" y="1285860"/>
            <a:ext cx="10144196" cy="507209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1857356" y="3000372"/>
            <a:ext cx="5429288" cy="857256"/>
          </a:xfrm>
          <a:prstGeom prst="roundRect">
            <a:avLst/>
          </a:prstGeom>
          <a:solidFill>
            <a:schemeClr val="tx2"/>
          </a:solidFill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Find interesting projects for further study &amp;</a:t>
            </a:r>
          </a:p>
          <a:p>
            <a:pPr algn="ctr"/>
            <a:r>
              <a:rPr lang="de-CH" smtClean="0"/>
              <a:t>identify evolution patterns to find (un-)desirable ones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Machine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12</a:t>
            </a:r>
            <a:endParaRPr lang="de-CH" dirty="0"/>
          </a:p>
        </p:txBody>
      </p:sp>
      <p:grpSp>
        <p:nvGrpSpPr>
          <p:cNvPr id="3" name="Group 102"/>
          <p:cNvGrpSpPr/>
          <p:nvPr/>
        </p:nvGrpSpPr>
        <p:grpSpPr>
          <a:xfrm>
            <a:off x="6786578" y="2354040"/>
            <a:ext cx="785818" cy="1000132"/>
            <a:chOff x="1357290" y="1857364"/>
            <a:chExt cx="785818" cy="1000132"/>
          </a:xfrm>
        </p:grpSpPr>
        <p:sp>
          <p:nvSpPr>
            <p:cNvPr id="97" name="Can 96"/>
            <p:cNvSpPr/>
            <p:nvPr/>
          </p:nvSpPr>
          <p:spPr>
            <a:xfrm>
              <a:off x="1357290" y="1857364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 descr="checklis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1054" y="2176159"/>
              <a:ext cx="565292" cy="565292"/>
            </a:xfrm>
            <a:prstGeom prst="rect">
              <a:avLst/>
            </a:prstGeom>
          </p:spPr>
        </p:pic>
      </p:grpSp>
      <p:grpSp>
        <p:nvGrpSpPr>
          <p:cNvPr id="5" name="Group 103"/>
          <p:cNvGrpSpPr/>
          <p:nvPr/>
        </p:nvGrpSpPr>
        <p:grpSpPr>
          <a:xfrm>
            <a:off x="1571604" y="2354040"/>
            <a:ext cx="785818" cy="1000132"/>
            <a:chOff x="1357290" y="4143380"/>
            <a:chExt cx="785818" cy="1000132"/>
          </a:xfrm>
        </p:grpSpPr>
        <p:sp>
          <p:nvSpPr>
            <p:cNvPr id="99" name="Can 98"/>
            <p:cNvSpPr/>
            <p:nvPr/>
          </p:nvSpPr>
          <p:spPr>
            <a:xfrm>
              <a:off x="1357290" y="4143380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171" y="4368467"/>
              <a:ext cx="726793" cy="726793"/>
            </a:xfrm>
            <a:prstGeom prst="rect">
              <a:avLst/>
            </a:prstGeom>
          </p:spPr>
        </p:pic>
      </p:grpSp>
      <p:pic>
        <p:nvPicPr>
          <p:cNvPr id="102" name="Picture 101" descr="late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853974"/>
            <a:ext cx="2000264" cy="2000264"/>
          </a:xfrm>
          <a:prstGeom prst="rect">
            <a:avLst/>
          </a:prstGeom>
        </p:spPr>
      </p:pic>
      <p:cxnSp>
        <p:nvCxnSpPr>
          <p:cNvPr id="105" name="Straight Arrow Connector 104"/>
          <p:cNvCxnSpPr>
            <a:endCxn id="102" idx="3"/>
          </p:cNvCxnSpPr>
          <p:nvPr/>
        </p:nvCxnSpPr>
        <p:spPr>
          <a:xfrm rot="10800000">
            <a:off x="5572133" y="2854106"/>
            <a:ext cx="848123" cy="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2" idx="1"/>
          </p:cNvCxnSpPr>
          <p:nvPr/>
        </p:nvCxnSpPr>
        <p:spPr>
          <a:xfrm>
            <a:off x="2714612" y="2854106"/>
            <a:ext cx="857256" cy="158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83702" y="3484906"/>
            <a:ext cx="218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Sequence of Changes</a:t>
            </a:r>
          </a:p>
          <a:p>
            <a:pPr algn="ctr"/>
            <a:r>
              <a:rPr lang="de-CH" smtClean="0"/>
              <a:t>(observable)</a:t>
            </a:r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6500826" y="342222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mtClean="0"/>
              <a:t>Bug Reports</a:t>
            </a:r>
          </a:p>
          <a:p>
            <a:pPr algn="ctr"/>
            <a:r>
              <a:rPr lang="de-CH" smtClean="0"/>
              <a:t>(training)</a:t>
            </a:r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4210362" y="348490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HMM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Machine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12</a:t>
            </a:r>
          </a:p>
        </p:txBody>
      </p:sp>
      <p:grpSp>
        <p:nvGrpSpPr>
          <p:cNvPr id="3" name="Group 102"/>
          <p:cNvGrpSpPr/>
          <p:nvPr/>
        </p:nvGrpSpPr>
        <p:grpSpPr>
          <a:xfrm>
            <a:off x="6786578" y="2354040"/>
            <a:ext cx="785818" cy="1000132"/>
            <a:chOff x="1357290" y="1857364"/>
            <a:chExt cx="785818" cy="1000132"/>
          </a:xfrm>
        </p:grpSpPr>
        <p:sp>
          <p:nvSpPr>
            <p:cNvPr id="97" name="Can 96"/>
            <p:cNvSpPr/>
            <p:nvPr/>
          </p:nvSpPr>
          <p:spPr>
            <a:xfrm>
              <a:off x="1357290" y="1857364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 descr="checklis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1054" y="2176159"/>
              <a:ext cx="565292" cy="565292"/>
            </a:xfrm>
            <a:prstGeom prst="rect">
              <a:avLst/>
            </a:prstGeom>
          </p:spPr>
        </p:pic>
      </p:grpSp>
      <p:grpSp>
        <p:nvGrpSpPr>
          <p:cNvPr id="5" name="Group 103"/>
          <p:cNvGrpSpPr/>
          <p:nvPr/>
        </p:nvGrpSpPr>
        <p:grpSpPr>
          <a:xfrm>
            <a:off x="1571604" y="2354040"/>
            <a:ext cx="785818" cy="1000132"/>
            <a:chOff x="1357290" y="4143380"/>
            <a:chExt cx="785818" cy="1000132"/>
          </a:xfrm>
        </p:grpSpPr>
        <p:sp>
          <p:nvSpPr>
            <p:cNvPr id="99" name="Can 98"/>
            <p:cNvSpPr/>
            <p:nvPr/>
          </p:nvSpPr>
          <p:spPr>
            <a:xfrm>
              <a:off x="1357290" y="4143380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171" y="4368467"/>
              <a:ext cx="726793" cy="726793"/>
            </a:xfrm>
            <a:prstGeom prst="rect">
              <a:avLst/>
            </a:prstGeom>
          </p:spPr>
        </p:pic>
      </p:grpSp>
      <p:pic>
        <p:nvPicPr>
          <p:cNvPr id="102" name="Picture 101" descr="late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853974"/>
            <a:ext cx="2000264" cy="2000264"/>
          </a:xfrm>
          <a:prstGeom prst="rect">
            <a:avLst/>
          </a:prstGeom>
        </p:spPr>
      </p:pic>
      <p:cxnSp>
        <p:nvCxnSpPr>
          <p:cNvPr id="105" name="Straight Arrow Connector 104"/>
          <p:cNvCxnSpPr>
            <a:endCxn id="102" idx="3"/>
          </p:cNvCxnSpPr>
          <p:nvPr/>
        </p:nvCxnSpPr>
        <p:spPr>
          <a:xfrm rot="10800000">
            <a:off x="5572133" y="2854106"/>
            <a:ext cx="848123" cy="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2" idx="1"/>
          </p:cNvCxnSpPr>
          <p:nvPr/>
        </p:nvCxnSpPr>
        <p:spPr>
          <a:xfrm>
            <a:off x="2714612" y="2854106"/>
            <a:ext cx="857256" cy="158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83702" y="3484906"/>
            <a:ext cx="218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Sequence of Changes</a:t>
            </a:r>
          </a:p>
          <a:p>
            <a:pPr algn="ctr"/>
            <a:r>
              <a:rPr lang="de-CH" smtClean="0"/>
              <a:t>(observable)</a:t>
            </a:r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6500826" y="342222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mtClean="0"/>
              <a:t>Bug Reports</a:t>
            </a:r>
          </a:p>
          <a:p>
            <a:pPr algn="ctr"/>
            <a:r>
              <a:rPr lang="de-CH" smtClean="0"/>
              <a:t>(training)</a:t>
            </a:r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4210362" y="348490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HMM</a:t>
            </a:r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 rot="16200000" flipH="1">
            <a:off x="4214810" y="4425742"/>
            <a:ext cx="714380" cy="1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781014" y="4997247"/>
            <a:ext cx="158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Bug-Proneness</a:t>
            </a:r>
          </a:p>
          <a:p>
            <a:pPr algn="ctr"/>
            <a:r>
              <a:rPr lang="de-CH" smtClean="0"/>
              <a:t>(hidden)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Machine Learning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12</a:t>
            </a:r>
          </a:p>
        </p:txBody>
      </p:sp>
      <p:grpSp>
        <p:nvGrpSpPr>
          <p:cNvPr id="3" name="Group 102"/>
          <p:cNvGrpSpPr/>
          <p:nvPr/>
        </p:nvGrpSpPr>
        <p:grpSpPr>
          <a:xfrm>
            <a:off x="6786578" y="2354040"/>
            <a:ext cx="785818" cy="1000132"/>
            <a:chOff x="1357290" y="1857364"/>
            <a:chExt cx="785818" cy="1000132"/>
          </a:xfrm>
        </p:grpSpPr>
        <p:sp>
          <p:nvSpPr>
            <p:cNvPr id="97" name="Can 96"/>
            <p:cNvSpPr/>
            <p:nvPr/>
          </p:nvSpPr>
          <p:spPr>
            <a:xfrm>
              <a:off x="1357290" y="1857364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Picture 97" descr="checklis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1054" y="2176159"/>
              <a:ext cx="565292" cy="565292"/>
            </a:xfrm>
            <a:prstGeom prst="rect">
              <a:avLst/>
            </a:prstGeom>
          </p:spPr>
        </p:pic>
      </p:grpSp>
      <p:grpSp>
        <p:nvGrpSpPr>
          <p:cNvPr id="5" name="Group 103"/>
          <p:cNvGrpSpPr/>
          <p:nvPr/>
        </p:nvGrpSpPr>
        <p:grpSpPr>
          <a:xfrm>
            <a:off x="1571604" y="2354040"/>
            <a:ext cx="785818" cy="1000132"/>
            <a:chOff x="1357290" y="4143380"/>
            <a:chExt cx="785818" cy="1000132"/>
          </a:xfrm>
        </p:grpSpPr>
        <p:sp>
          <p:nvSpPr>
            <p:cNvPr id="99" name="Can 98"/>
            <p:cNvSpPr/>
            <p:nvPr/>
          </p:nvSpPr>
          <p:spPr>
            <a:xfrm>
              <a:off x="1357290" y="4143380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Picture 99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171" y="4368467"/>
              <a:ext cx="726793" cy="726793"/>
            </a:xfrm>
            <a:prstGeom prst="rect">
              <a:avLst/>
            </a:prstGeom>
          </p:spPr>
        </p:pic>
      </p:grpSp>
      <p:pic>
        <p:nvPicPr>
          <p:cNvPr id="102" name="Picture 101" descr="lates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853974"/>
            <a:ext cx="2000264" cy="2000264"/>
          </a:xfrm>
          <a:prstGeom prst="rect">
            <a:avLst/>
          </a:prstGeom>
        </p:spPr>
      </p:pic>
      <p:cxnSp>
        <p:nvCxnSpPr>
          <p:cNvPr id="105" name="Straight Arrow Connector 104"/>
          <p:cNvCxnSpPr>
            <a:endCxn id="102" idx="3"/>
          </p:cNvCxnSpPr>
          <p:nvPr/>
        </p:nvCxnSpPr>
        <p:spPr>
          <a:xfrm rot="10800000">
            <a:off x="5572133" y="2854106"/>
            <a:ext cx="848123" cy="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102" idx="1"/>
          </p:cNvCxnSpPr>
          <p:nvPr/>
        </p:nvCxnSpPr>
        <p:spPr>
          <a:xfrm>
            <a:off x="2714612" y="2854106"/>
            <a:ext cx="857256" cy="158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83702" y="3484906"/>
            <a:ext cx="2188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Sequence of Changes</a:t>
            </a:r>
          </a:p>
          <a:p>
            <a:pPr algn="ctr"/>
            <a:r>
              <a:rPr lang="de-CH" smtClean="0"/>
              <a:t>(observable)</a:t>
            </a:r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6500826" y="342222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mtClean="0"/>
              <a:t>Bug Reports</a:t>
            </a:r>
          </a:p>
          <a:p>
            <a:pPr algn="ctr"/>
            <a:r>
              <a:rPr lang="de-CH" smtClean="0"/>
              <a:t>(training)</a:t>
            </a:r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4210362" y="348490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HMM</a:t>
            </a:r>
            <a:endParaRPr lang="en-US"/>
          </a:p>
        </p:txBody>
      </p:sp>
      <p:cxnSp>
        <p:nvCxnSpPr>
          <p:cNvPr id="126" name="Straight Arrow Connector 125"/>
          <p:cNvCxnSpPr/>
          <p:nvPr/>
        </p:nvCxnSpPr>
        <p:spPr>
          <a:xfrm rot="16200000" flipH="1">
            <a:off x="4214810" y="4425742"/>
            <a:ext cx="714380" cy="1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781014" y="4997247"/>
            <a:ext cx="158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Bug-Proneness</a:t>
            </a:r>
          </a:p>
          <a:p>
            <a:pPr algn="ctr"/>
            <a:r>
              <a:rPr lang="de-CH" smtClean="0"/>
              <a:t>(hidden)</a:t>
            </a: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500098" y="1285860"/>
            <a:ext cx="10144196" cy="507209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857356" y="3000372"/>
            <a:ext cx="5429288" cy="857256"/>
          </a:xfrm>
          <a:prstGeom prst="roundRect">
            <a:avLst/>
          </a:prstGeom>
          <a:solidFill>
            <a:schemeClr val="tx2"/>
          </a:solidFill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Leverage big data to train classifiers and predictors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Study Replication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13</a:t>
            </a:r>
            <a:endParaRPr lang="de-CH" dirty="0"/>
          </a:p>
        </p:txBody>
      </p:sp>
      <p:grpSp>
        <p:nvGrpSpPr>
          <p:cNvPr id="3" name="Group 13"/>
          <p:cNvGrpSpPr/>
          <p:nvPr/>
        </p:nvGrpSpPr>
        <p:grpSpPr>
          <a:xfrm>
            <a:off x="642910" y="2221313"/>
            <a:ext cx="444894" cy="471747"/>
            <a:chOff x="4000496" y="2762752"/>
            <a:chExt cx="1714512" cy="1817997"/>
          </a:xfrm>
        </p:grpSpPr>
        <p:pic>
          <p:nvPicPr>
            <p:cNvPr id="21" name="Picture 2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2" name="Vertical Scroll 2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38"/>
          <p:cNvGrpSpPr/>
          <p:nvPr/>
        </p:nvGrpSpPr>
        <p:grpSpPr>
          <a:xfrm>
            <a:off x="1857356" y="2957253"/>
            <a:ext cx="444894" cy="471747"/>
            <a:chOff x="4000496" y="2762752"/>
            <a:chExt cx="1714512" cy="1817997"/>
          </a:xfrm>
        </p:grpSpPr>
        <p:pic>
          <p:nvPicPr>
            <p:cNvPr id="25" name="Picture 2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6" name="Vertical Scroll 2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" name="Group 42"/>
          <p:cNvGrpSpPr/>
          <p:nvPr/>
        </p:nvGrpSpPr>
        <p:grpSpPr>
          <a:xfrm>
            <a:off x="1285852" y="2742939"/>
            <a:ext cx="444894" cy="471747"/>
            <a:chOff x="4000496" y="2762752"/>
            <a:chExt cx="1714512" cy="1817997"/>
          </a:xfrm>
        </p:grpSpPr>
        <p:pic>
          <p:nvPicPr>
            <p:cNvPr id="29" name="Picture 2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0" name="Vertical Scroll 2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" name="Group 62"/>
          <p:cNvGrpSpPr/>
          <p:nvPr/>
        </p:nvGrpSpPr>
        <p:grpSpPr>
          <a:xfrm>
            <a:off x="1214414" y="1985440"/>
            <a:ext cx="444894" cy="471747"/>
            <a:chOff x="4000496" y="2762752"/>
            <a:chExt cx="1714512" cy="1817997"/>
          </a:xfrm>
        </p:grpSpPr>
        <p:pic>
          <p:nvPicPr>
            <p:cNvPr id="33" name="Picture 3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4" name="Vertical Scroll 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66"/>
          <p:cNvGrpSpPr/>
          <p:nvPr/>
        </p:nvGrpSpPr>
        <p:grpSpPr>
          <a:xfrm>
            <a:off x="1785918" y="2314311"/>
            <a:ext cx="444894" cy="471747"/>
            <a:chOff x="4000496" y="2762752"/>
            <a:chExt cx="1714512" cy="1817997"/>
          </a:xfrm>
        </p:grpSpPr>
        <p:pic>
          <p:nvPicPr>
            <p:cNvPr id="37" name="Picture 3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8" name="Vertical Scroll 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" name="Group 102"/>
          <p:cNvGrpSpPr/>
          <p:nvPr/>
        </p:nvGrpSpPr>
        <p:grpSpPr>
          <a:xfrm>
            <a:off x="1785918" y="1742807"/>
            <a:ext cx="444894" cy="471747"/>
            <a:chOff x="4000496" y="2762752"/>
            <a:chExt cx="1714512" cy="1817997"/>
          </a:xfrm>
        </p:grpSpPr>
        <p:pic>
          <p:nvPicPr>
            <p:cNvPr id="41" name="Picture 4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2" name="Vertical Scroll 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44" name="Right Brace 43"/>
          <p:cNvSpPr/>
          <p:nvPr/>
        </p:nvSpPr>
        <p:spPr>
          <a:xfrm>
            <a:off x="2714612" y="1571612"/>
            <a:ext cx="857256" cy="2071702"/>
          </a:xfrm>
          <a:prstGeom prst="rightBrace">
            <a:avLst>
              <a:gd name="adj1" fmla="val 38971"/>
              <a:gd name="adj2" fmla="val 50000"/>
            </a:avLst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714744" y="2334276"/>
            <a:ext cx="2828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smtClean="0"/>
              <a:t>Conclusions X, Y, Z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Study Replication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13</a:t>
            </a:r>
            <a:endParaRPr lang="de-CH" dirty="0"/>
          </a:p>
        </p:txBody>
      </p:sp>
      <p:grpSp>
        <p:nvGrpSpPr>
          <p:cNvPr id="3" name="Group 13"/>
          <p:cNvGrpSpPr/>
          <p:nvPr/>
        </p:nvGrpSpPr>
        <p:grpSpPr>
          <a:xfrm>
            <a:off x="642910" y="2221313"/>
            <a:ext cx="444894" cy="471747"/>
            <a:chOff x="4000496" y="2762752"/>
            <a:chExt cx="1714512" cy="1817997"/>
          </a:xfrm>
        </p:grpSpPr>
        <p:pic>
          <p:nvPicPr>
            <p:cNvPr id="21" name="Picture 2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2" name="Vertical Scroll 2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38"/>
          <p:cNvGrpSpPr/>
          <p:nvPr/>
        </p:nvGrpSpPr>
        <p:grpSpPr>
          <a:xfrm>
            <a:off x="1857356" y="2957253"/>
            <a:ext cx="444894" cy="471747"/>
            <a:chOff x="4000496" y="2762752"/>
            <a:chExt cx="1714512" cy="1817997"/>
          </a:xfrm>
        </p:grpSpPr>
        <p:pic>
          <p:nvPicPr>
            <p:cNvPr id="25" name="Picture 2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6" name="Vertical Scroll 2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" name="Group 42"/>
          <p:cNvGrpSpPr/>
          <p:nvPr/>
        </p:nvGrpSpPr>
        <p:grpSpPr>
          <a:xfrm>
            <a:off x="1285852" y="2742939"/>
            <a:ext cx="444894" cy="471747"/>
            <a:chOff x="4000496" y="2762752"/>
            <a:chExt cx="1714512" cy="1817997"/>
          </a:xfrm>
        </p:grpSpPr>
        <p:pic>
          <p:nvPicPr>
            <p:cNvPr id="29" name="Picture 2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0" name="Vertical Scroll 2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" name="Group 62"/>
          <p:cNvGrpSpPr/>
          <p:nvPr/>
        </p:nvGrpSpPr>
        <p:grpSpPr>
          <a:xfrm>
            <a:off x="1214414" y="1985440"/>
            <a:ext cx="444894" cy="471747"/>
            <a:chOff x="4000496" y="2762752"/>
            <a:chExt cx="1714512" cy="1817997"/>
          </a:xfrm>
        </p:grpSpPr>
        <p:pic>
          <p:nvPicPr>
            <p:cNvPr id="33" name="Picture 3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4" name="Vertical Scroll 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66"/>
          <p:cNvGrpSpPr/>
          <p:nvPr/>
        </p:nvGrpSpPr>
        <p:grpSpPr>
          <a:xfrm>
            <a:off x="1785918" y="2314311"/>
            <a:ext cx="444894" cy="471747"/>
            <a:chOff x="4000496" y="2762752"/>
            <a:chExt cx="1714512" cy="1817997"/>
          </a:xfrm>
        </p:grpSpPr>
        <p:pic>
          <p:nvPicPr>
            <p:cNvPr id="37" name="Picture 3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8" name="Vertical Scroll 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" name="Group 102"/>
          <p:cNvGrpSpPr/>
          <p:nvPr/>
        </p:nvGrpSpPr>
        <p:grpSpPr>
          <a:xfrm>
            <a:off x="1785918" y="1742807"/>
            <a:ext cx="444894" cy="471747"/>
            <a:chOff x="4000496" y="2762752"/>
            <a:chExt cx="1714512" cy="1817997"/>
          </a:xfrm>
        </p:grpSpPr>
        <p:pic>
          <p:nvPicPr>
            <p:cNvPr id="41" name="Picture 4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2" name="Vertical Scroll 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44" name="Right Brace 43"/>
          <p:cNvSpPr/>
          <p:nvPr/>
        </p:nvSpPr>
        <p:spPr>
          <a:xfrm>
            <a:off x="2714612" y="1571612"/>
            <a:ext cx="857256" cy="2071702"/>
          </a:xfrm>
          <a:prstGeom prst="rightBrace">
            <a:avLst>
              <a:gd name="adj1" fmla="val 38971"/>
              <a:gd name="adj2" fmla="val 50000"/>
            </a:avLst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14744" y="2334276"/>
            <a:ext cx="2828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smtClean="0"/>
              <a:t>Conclusions X, Y, Z</a:t>
            </a:r>
            <a:endParaRPr lang="en-US" sz="2800"/>
          </a:p>
        </p:txBody>
      </p:sp>
      <p:grpSp>
        <p:nvGrpSpPr>
          <p:cNvPr id="10" name="Group 13"/>
          <p:cNvGrpSpPr/>
          <p:nvPr/>
        </p:nvGrpSpPr>
        <p:grpSpPr>
          <a:xfrm>
            <a:off x="996033" y="4286256"/>
            <a:ext cx="146943" cy="155812"/>
            <a:chOff x="4000496" y="2762752"/>
            <a:chExt cx="1714512" cy="1817997"/>
          </a:xfrm>
        </p:grpSpPr>
        <p:pic>
          <p:nvPicPr>
            <p:cNvPr id="47" name="Picture 4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8" name="Vertical Scroll 4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" name="Group 38"/>
          <p:cNvGrpSpPr/>
          <p:nvPr/>
        </p:nvGrpSpPr>
        <p:grpSpPr>
          <a:xfrm>
            <a:off x="853157" y="4749380"/>
            <a:ext cx="146943" cy="155812"/>
            <a:chOff x="4000496" y="2762752"/>
            <a:chExt cx="1714512" cy="1817997"/>
          </a:xfrm>
        </p:grpSpPr>
        <p:pic>
          <p:nvPicPr>
            <p:cNvPr id="51" name="Picture 5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2" name="Vertical Scroll 5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" name="Group 42"/>
          <p:cNvGrpSpPr/>
          <p:nvPr/>
        </p:nvGrpSpPr>
        <p:grpSpPr>
          <a:xfrm>
            <a:off x="1567537" y="4500570"/>
            <a:ext cx="146943" cy="155812"/>
            <a:chOff x="4000496" y="2762752"/>
            <a:chExt cx="1714512" cy="1817997"/>
          </a:xfrm>
        </p:grpSpPr>
        <p:pic>
          <p:nvPicPr>
            <p:cNvPr id="55" name="Picture 5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6" name="Vertical Scroll 5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" name="Group 62"/>
          <p:cNvGrpSpPr/>
          <p:nvPr/>
        </p:nvGrpSpPr>
        <p:grpSpPr>
          <a:xfrm>
            <a:off x="1353223" y="4572008"/>
            <a:ext cx="146943" cy="155812"/>
            <a:chOff x="4000496" y="2762752"/>
            <a:chExt cx="1714512" cy="1817997"/>
          </a:xfrm>
        </p:grpSpPr>
        <p:pic>
          <p:nvPicPr>
            <p:cNvPr id="59" name="Picture 5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0" name="Vertical Scroll 5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" name="Group 66"/>
          <p:cNvGrpSpPr/>
          <p:nvPr/>
        </p:nvGrpSpPr>
        <p:grpSpPr>
          <a:xfrm>
            <a:off x="710281" y="4463628"/>
            <a:ext cx="146943" cy="155812"/>
            <a:chOff x="4000496" y="2762752"/>
            <a:chExt cx="1714512" cy="1817997"/>
          </a:xfrm>
        </p:grpSpPr>
        <p:pic>
          <p:nvPicPr>
            <p:cNvPr id="63" name="Picture 6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4" name="Vertical Scroll 6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5" name="Group 102"/>
          <p:cNvGrpSpPr/>
          <p:nvPr/>
        </p:nvGrpSpPr>
        <p:grpSpPr>
          <a:xfrm>
            <a:off x="1996165" y="4416196"/>
            <a:ext cx="146943" cy="155812"/>
            <a:chOff x="4000496" y="2762752"/>
            <a:chExt cx="1714512" cy="1817997"/>
          </a:xfrm>
        </p:grpSpPr>
        <p:pic>
          <p:nvPicPr>
            <p:cNvPr id="67" name="Picture 6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8" name="Vertical Scroll 6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70" name="Right Brace 69"/>
          <p:cNvSpPr/>
          <p:nvPr/>
        </p:nvSpPr>
        <p:spPr>
          <a:xfrm>
            <a:off x="2714612" y="4000504"/>
            <a:ext cx="857256" cy="2071702"/>
          </a:xfrm>
          <a:prstGeom prst="rightBrace">
            <a:avLst>
              <a:gd name="adj1" fmla="val 38971"/>
              <a:gd name="adj2" fmla="val 50000"/>
            </a:avLst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714744" y="4763168"/>
            <a:ext cx="5161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smtClean="0"/>
              <a:t>Replicable with 1000s of projects?</a:t>
            </a:r>
            <a:endParaRPr lang="en-US" sz="2800"/>
          </a:p>
        </p:txBody>
      </p:sp>
      <p:grpSp>
        <p:nvGrpSpPr>
          <p:cNvPr id="16" name="Group 13"/>
          <p:cNvGrpSpPr/>
          <p:nvPr/>
        </p:nvGrpSpPr>
        <p:grpSpPr>
          <a:xfrm>
            <a:off x="2067603" y="4572008"/>
            <a:ext cx="146943" cy="155812"/>
            <a:chOff x="4000496" y="2762752"/>
            <a:chExt cx="1714512" cy="1817997"/>
          </a:xfrm>
        </p:grpSpPr>
        <p:pic>
          <p:nvPicPr>
            <p:cNvPr id="73" name="Picture 7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4" name="Vertical Scroll 7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7" name="Group 38"/>
          <p:cNvGrpSpPr/>
          <p:nvPr/>
        </p:nvGrpSpPr>
        <p:grpSpPr>
          <a:xfrm>
            <a:off x="1634908" y="4677942"/>
            <a:ext cx="146943" cy="155812"/>
            <a:chOff x="4000496" y="2762752"/>
            <a:chExt cx="1714512" cy="1817997"/>
          </a:xfrm>
        </p:grpSpPr>
        <p:pic>
          <p:nvPicPr>
            <p:cNvPr id="77" name="Picture 7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8" name="Vertical Scroll 7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" name="Group 42"/>
          <p:cNvGrpSpPr/>
          <p:nvPr/>
        </p:nvGrpSpPr>
        <p:grpSpPr>
          <a:xfrm>
            <a:off x="1138909" y="4535066"/>
            <a:ext cx="146943" cy="155812"/>
            <a:chOff x="4000496" y="2762752"/>
            <a:chExt cx="1714512" cy="1817997"/>
          </a:xfrm>
        </p:grpSpPr>
        <p:pic>
          <p:nvPicPr>
            <p:cNvPr id="81" name="Picture 8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2" name="Vertical Scroll 8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9" name="Group 62"/>
          <p:cNvGrpSpPr/>
          <p:nvPr/>
        </p:nvGrpSpPr>
        <p:grpSpPr>
          <a:xfrm>
            <a:off x="1067471" y="4701948"/>
            <a:ext cx="146943" cy="155812"/>
            <a:chOff x="4000496" y="2762752"/>
            <a:chExt cx="1714512" cy="1817997"/>
          </a:xfrm>
        </p:grpSpPr>
        <p:pic>
          <p:nvPicPr>
            <p:cNvPr id="85" name="Picture 8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6" name="Vertical Scroll 8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0" name="Group 66"/>
          <p:cNvGrpSpPr/>
          <p:nvPr/>
        </p:nvGrpSpPr>
        <p:grpSpPr>
          <a:xfrm>
            <a:off x="1710413" y="4342312"/>
            <a:ext cx="146943" cy="155812"/>
            <a:chOff x="4000496" y="2762752"/>
            <a:chExt cx="1714512" cy="1817997"/>
          </a:xfrm>
        </p:grpSpPr>
        <p:pic>
          <p:nvPicPr>
            <p:cNvPr id="89" name="Picture 8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0" name="Vertical Scroll 8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102"/>
          <p:cNvGrpSpPr/>
          <p:nvPr/>
        </p:nvGrpSpPr>
        <p:grpSpPr>
          <a:xfrm>
            <a:off x="1638975" y="4071942"/>
            <a:ext cx="146943" cy="155812"/>
            <a:chOff x="4000496" y="2762752"/>
            <a:chExt cx="1714512" cy="1817997"/>
          </a:xfrm>
        </p:grpSpPr>
        <p:pic>
          <p:nvPicPr>
            <p:cNvPr id="93" name="Picture 9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4" name="Vertical Scroll 9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8" name="Group 13"/>
          <p:cNvGrpSpPr/>
          <p:nvPr/>
        </p:nvGrpSpPr>
        <p:grpSpPr>
          <a:xfrm>
            <a:off x="1424661" y="4370630"/>
            <a:ext cx="146943" cy="155812"/>
            <a:chOff x="4000496" y="2762752"/>
            <a:chExt cx="1714512" cy="1817997"/>
          </a:xfrm>
        </p:grpSpPr>
        <p:pic>
          <p:nvPicPr>
            <p:cNvPr id="101" name="Picture 10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3" name="Vertical Scroll 10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2" name="Group 38"/>
          <p:cNvGrpSpPr/>
          <p:nvPr/>
        </p:nvGrpSpPr>
        <p:grpSpPr>
          <a:xfrm>
            <a:off x="1638975" y="4857760"/>
            <a:ext cx="146943" cy="155812"/>
            <a:chOff x="4000496" y="2762752"/>
            <a:chExt cx="1714512" cy="1817997"/>
          </a:xfrm>
        </p:grpSpPr>
        <p:pic>
          <p:nvPicPr>
            <p:cNvPr id="107" name="Picture 10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8" name="Vertical Scroll 10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Picture 10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6" name="Group 42"/>
          <p:cNvGrpSpPr/>
          <p:nvPr/>
        </p:nvGrpSpPr>
        <p:grpSpPr>
          <a:xfrm>
            <a:off x="1853289" y="4677942"/>
            <a:ext cx="146943" cy="155812"/>
            <a:chOff x="4000496" y="2762752"/>
            <a:chExt cx="1714512" cy="1817997"/>
          </a:xfrm>
        </p:grpSpPr>
        <p:pic>
          <p:nvPicPr>
            <p:cNvPr id="112" name="Picture 111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3" name="Vertical Scroll 11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11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0" name="Group 62"/>
          <p:cNvGrpSpPr/>
          <p:nvPr/>
        </p:nvGrpSpPr>
        <p:grpSpPr>
          <a:xfrm>
            <a:off x="996033" y="4929198"/>
            <a:ext cx="146943" cy="155812"/>
            <a:chOff x="4000496" y="2762752"/>
            <a:chExt cx="1714512" cy="1817997"/>
          </a:xfrm>
        </p:grpSpPr>
        <p:pic>
          <p:nvPicPr>
            <p:cNvPr id="116" name="Picture 115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7" name="Vertical Scroll 11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Picture 117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6" name="Group 66"/>
          <p:cNvGrpSpPr/>
          <p:nvPr/>
        </p:nvGrpSpPr>
        <p:grpSpPr>
          <a:xfrm>
            <a:off x="1210347" y="4357694"/>
            <a:ext cx="146943" cy="155812"/>
            <a:chOff x="4000496" y="2762752"/>
            <a:chExt cx="1714512" cy="1817997"/>
          </a:xfrm>
        </p:grpSpPr>
        <p:pic>
          <p:nvPicPr>
            <p:cNvPr id="120" name="Picture 11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3" name="Vertical Scroll 12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0" name="Group 102"/>
          <p:cNvGrpSpPr/>
          <p:nvPr/>
        </p:nvGrpSpPr>
        <p:grpSpPr>
          <a:xfrm>
            <a:off x="777652" y="4201882"/>
            <a:ext cx="146943" cy="155812"/>
            <a:chOff x="4000496" y="2762752"/>
            <a:chExt cx="1714512" cy="1817997"/>
          </a:xfrm>
        </p:grpSpPr>
        <p:pic>
          <p:nvPicPr>
            <p:cNvPr id="128" name="Picture 12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9" name="Vertical Scroll 12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4" name="Group 13"/>
          <p:cNvGrpSpPr/>
          <p:nvPr/>
        </p:nvGrpSpPr>
        <p:grpSpPr>
          <a:xfrm>
            <a:off x="2277850" y="4429132"/>
            <a:ext cx="146943" cy="155812"/>
            <a:chOff x="4000496" y="2762752"/>
            <a:chExt cx="1714512" cy="1817997"/>
          </a:xfrm>
        </p:grpSpPr>
        <p:pic>
          <p:nvPicPr>
            <p:cNvPr id="133" name="Picture 13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4" name="Vertical Scroll 1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Picture 13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8" name="Group 38"/>
          <p:cNvGrpSpPr/>
          <p:nvPr/>
        </p:nvGrpSpPr>
        <p:grpSpPr>
          <a:xfrm>
            <a:off x="1996165" y="4857760"/>
            <a:ext cx="146943" cy="155812"/>
            <a:chOff x="4000496" y="2762752"/>
            <a:chExt cx="1714512" cy="1817997"/>
          </a:xfrm>
        </p:grpSpPr>
        <p:pic>
          <p:nvPicPr>
            <p:cNvPr id="137" name="Picture 13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8" name="Vertical Scroll 1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13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2" name="Group 42"/>
          <p:cNvGrpSpPr/>
          <p:nvPr/>
        </p:nvGrpSpPr>
        <p:grpSpPr>
          <a:xfrm>
            <a:off x="1638975" y="5072074"/>
            <a:ext cx="146943" cy="155812"/>
            <a:chOff x="4000496" y="2762752"/>
            <a:chExt cx="1714512" cy="1817997"/>
          </a:xfrm>
        </p:grpSpPr>
        <p:pic>
          <p:nvPicPr>
            <p:cNvPr id="141" name="Picture 14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42" name="Vertical Scroll 1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6" name="Group 62"/>
          <p:cNvGrpSpPr/>
          <p:nvPr/>
        </p:nvGrpSpPr>
        <p:grpSpPr>
          <a:xfrm>
            <a:off x="1424661" y="4130444"/>
            <a:ext cx="146943" cy="155812"/>
            <a:chOff x="4000496" y="2762752"/>
            <a:chExt cx="1714512" cy="1817997"/>
          </a:xfrm>
        </p:grpSpPr>
        <p:pic>
          <p:nvPicPr>
            <p:cNvPr id="145" name="Picture 14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46" name="Vertical Scroll 14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2" name="Group 66"/>
          <p:cNvGrpSpPr/>
          <p:nvPr/>
        </p:nvGrpSpPr>
        <p:grpSpPr>
          <a:xfrm>
            <a:off x="2206412" y="4712438"/>
            <a:ext cx="146943" cy="155812"/>
            <a:chOff x="4000496" y="2762752"/>
            <a:chExt cx="1714512" cy="1817997"/>
          </a:xfrm>
        </p:grpSpPr>
        <p:pic>
          <p:nvPicPr>
            <p:cNvPr id="149" name="Picture 14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0" name="Vertical Scroll 14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1" name="Picture 15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6" name="Group 102"/>
          <p:cNvGrpSpPr/>
          <p:nvPr/>
        </p:nvGrpSpPr>
        <p:grpSpPr>
          <a:xfrm>
            <a:off x="1781851" y="4500570"/>
            <a:ext cx="146943" cy="155812"/>
            <a:chOff x="4000496" y="2762752"/>
            <a:chExt cx="1714512" cy="1817997"/>
          </a:xfrm>
        </p:grpSpPr>
        <p:pic>
          <p:nvPicPr>
            <p:cNvPr id="153" name="Picture 15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4" name="Vertical Scroll 15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Picture 15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0" name="Group 13"/>
          <p:cNvGrpSpPr/>
          <p:nvPr/>
        </p:nvGrpSpPr>
        <p:grpSpPr>
          <a:xfrm>
            <a:off x="1781851" y="4929198"/>
            <a:ext cx="146943" cy="155812"/>
            <a:chOff x="4000496" y="2762752"/>
            <a:chExt cx="1714512" cy="1817997"/>
          </a:xfrm>
        </p:grpSpPr>
        <p:pic>
          <p:nvPicPr>
            <p:cNvPr id="157" name="Picture 15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8" name="Vertical Scroll 15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9" name="Picture 15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4" name="Group 38"/>
          <p:cNvGrpSpPr/>
          <p:nvPr/>
        </p:nvGrpSpPr>
        <p:grpSpPr>
          <a:xfrm>
            <a:off x="991966" y="4071942"/>
            <a:ext cx="146943" cy="155812"/>
            <a:chOff x="4000496" y="2762752"/>
            <a:chExt cx="1714512" cy="1817997"/>
          </a:xfrm>
        </p:grpSpPr>
        <p:pic>
          <p:nvPicPr>
            <p:cNvPr id="161" name="Picture 16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2" name="Vertical Scroll 16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16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8" name="Group 42"/>
          <p:cNvGrpSpPr/>
          <p:nvPr/>
        </p:nvGrpSpPr>
        <p:grpSpPr>
          <a:xfrm>
            <a:off x="2420726" y="4572008"/>
            <a:ext cx="146943" cy="155812"/>
            <a:chOff x="4000496" y="2762752"/>
            <a:chExt cx="1714512" cy="1817997"/>
          </a:xfrm>
        </p:grpSpPr>
        <p:pic>
          <p:nvPicPr>
            <p:cNvPr id="165" name="Picture 16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6" name="Vertical Scroll 16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16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2" name="Group 62"/>
          <p:cNvGrpSpPr/>
          <p:nvPr/>
        </p:nvGrpSpPr>
        <p:grpSpPr>
          <a:xfrm>
            <a:off x="1424661" y="4786322"/>
            <a:ext cx="146943" cy="155812"/>
            <a:chOff x="4000496" y="2762752"/>
            <a:chExt cx="1714512" cy="1817997"/>
          </a:xfrm>
        </p:grpSpPr>
        <p:pic>
          <p:nvPicPr>
            <p:cNvPr id="169" name="Picture 16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0" name="Vertical Scroll 16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6" name="Group 66"/>
          <p:cNvGrpSpPr/>
          <p:nvPr/>
        </p:nvGrpSpPr>
        <p:grpSpPr>
          <a:xfrm>
            <a:off x="1210347" y="4820818"/>
            <a:ext cx="146943" cy="155812"/>
            <a:chOff x="4000496" y="2762752"/>
            <a:chExt cx="1714512" cy="1817997"/>
          </a:xfrm>
        </p:grpSpPr>
        <p:pic>
          <p:nvPicPr>
            <p:cNvPr id="173" name="Picture 17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4" name="Vertical Scroll 17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Picture 17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7" name="Group 102"/>
          <p:cNvGrpSpPr/>
          <p:nvPr/>
        </p:nvGrpSpPr>
        <p:grpSpPr>
          <a:xfrm>
            <a:off x="2210479" y="4929198"/>
            <a:ext cx="146943" cy="155812"/>
            <a:chOff x="4000496" y="2762752"/>
            <a:chExt cx="1714512" cy="1817997"/>
          </a:xfrm>
        </p:grpSpPr>
        <p:pic>
          <p:nvPicPr>
            <p:cNvPr id="177" name="Picture 17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8" name="Vertical Scroll 17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9" name="Picture 17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8" name="Group 13"/>
          <p:cNvGrpSpPr/>
          <p:nvPr/>
        </p:nvGrpSpPr>
        <p:grpSpPr>
          <a:xfrm>
            <a:off x="2063536" y="4214818"/>
            <a:ext cx="146943" cy="155812"/>
            <a:chOff x="4000496" y="2762752"/>
            <a:chExt cx="1714512" cy="1817997"/>
          </a:xfrm>
        </p:grpSpPr>
        <p:pic>
          <p:nvPicPr>
            <p:cNvPr id="181" name="Picture 18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82" name="Vertical Scroll 18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18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9" name="Group 38"/>
          <p:cNvGrpSpPr/>
          <p:nvPr/>
        </p:nvGrpSpPr>
        <p:grpSpPr>
          <a:xfrm>
            <a:off x="920528" y="4487634"/>
            <a:ext cx="146943" cy="155812"/>
            <a:chOff x="4000496" y="2762752"/>
            <a:chExt cx="1714512" cy="1817997"/>
          </a:xfrm>
        </p:grpSpPr>
        <p:pic>
          <p:nvPicPr>
            <p:cNvPr id="185" name="Picture 18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86" name="Vertical Scroll 18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Picture 18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0" name="Group 42"/>
          <p:cNvGrpSpPr/>
          <p:nvPr/>
        </p:nvGrpSpPr>
        <p:grpSpPr>
          <a:xfrm>
            <a:off x="1206280" y="4130444"/>
            <a:ext cx="146943" cy="155812"/>
            <a:chOff x="4000496" y="2762752"/>
            <a:chExt cx="1714512" cy="1817997"/>
          </a:xfrm>
        </p:grpSpPr>
        <p:pic>
          <p:nvPicPr>
            <p:cNvPr id="189" name="Picture 18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90" name="Vertical Scroll 18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1" name="Picture 19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2" name="Group 62"/>
          <p:cNvGrpSpPr/>
          <p:nvPr/>
        </p:nvGrpSpPr>
        <p:grpSpPr>
          <a:xfrm>
            <a:off x="1353223" y="5000636"/>
            <a:ext cx="146943" cy="155812"/>
            <a:chOff x="4000496" y="2762752"/>
            <a:chExt cx="1714512" cy="1817997"/>
          </a:xfrm>
        </p:grpSpPr>
        <p:pic>
          <p:nvPicPr>
            <p:cNvPr id="193" name="Picture 19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94" name="Vertical Scroll 19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5" name="Picture 19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5" name="Group 66"/>
          <p:cNvGrpSpPr/>
          <p:nvPr/>
        </p:nvGrpSpPr>
        <p:grpSpPr>
          <a:xfrm>
            <a:off x="2281917" y="4214818"/>
            <a:ext cx="146943" cy="155812"/>
            <a:chOff x="4000496" y="2762752"/>
            <a:chExt cx="1714512" cy="1817997"/>
          </a:xfrm>
        </p:grpSpPr>
        <p:pic>
          <p:nvPicPr>
            <p:cNvPr id="197" name="Picture 19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98" name="Vertical Scroll 19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9" name="Picture 19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6" name="Group 102"/>
          <p:cNvGrpSpPr/>
          <p:nvPr/>
        </p:nvGrpSpPr>
        <p:grpSpPr>
          <a:xfrm>
            <a:off x="1853289" y="4143380"/>
            <a:ext cx="146943" cy="155812"/>
            <a:chOff x="4000496" y="2762752"/>
            <a:chExt cx="1714512" cy="1817997"/>
          </a:xfrm>
        </p:grpSpPr>
        <p:pic>
          <p:nvPicPr>
            <p:cNvPr id="201" name="Picture 20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02" name="Vertical Scroll 20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3" name="Picture 20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0" name="Group 13"/>
          <p:cNvGrpSpPr/>
          <p:nvPr/>
        </p:nvGrpSpPr>
        <p:grpSpPr>
          <a:xfrm>
            <a:off x="2424793" y="5214950"/>
            <a:ext cx="146943" cy="155812"/>
            <a:chOff x="4000496" y="2762752"/>
            <a:chExt cx="1714512" cy="1817997"/>
          </a:xfrm>
        </p:grpSpPr>
        <p:pic>
          <p:nvPicPr>
            <p:cNvPr id="205" name="Picture 20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06" name="Vertical Scroll 20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" name="Picture 20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1" name="Group 38"/>
          <p:cNvGrpSpPr/>
          <p:nvPr/>
        </p:nvGrpSpPr>
        <p:grpSpPr>
          <a:xfrm>
            <a:off x="777652" y="5214950"/>
            <a:ext cx="146943" cy="155812"/>
            <a:chOff x="4000496" y="2762752"/>
            <a:chExt cx="1714512" cy="1817997"/>
          </a:xfrm>
        </p:grpSpPr>
        <p:pic>
          <p:nvPicPr>
            <p:cNvPr id="209" name="Picture 20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10" name="Vertical Scroll 20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Picture 21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5" name="Group 42"/>
          <p:cNvGrpSpPr/>
          <p:nvPr/>
        </p:nvGrpSpPr>
        <p:grpSpPr>
          <a:xfrm>
            <a:off x="1424661" y="5429264"/>
            <a:ext cx="146943" cy="155812"/>
            <a:chOff x="4000496" y="2762752"/>
            <a:chExt cx="1714512" cy="1817997"/>
          </a:xfrm>
        </p:grpSpPr>
        <p:pic>
          <p:nvPicPr>
            <p:cNvPr id="213" name="Picture 21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14" name="Vertical Scroll 21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5" name="Picture 21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9" name="Group 62"/>
          <p:cNvGrpSpPr/>
          <p:nvPr/>
        </p:nvGrpSpPr>
        <p:grpSpPr>
          <a:xfrm>
            <a:off x="1138909" y="5643578"/>
            <a:ext cx="146943" cy="155812"/>
            <a:chOff x="4000496" y="2762752"/>
            <a:chExt cx="1714512" cy="1817997"/>
          </a:xfrm>
        </p:grpSpPr>
        <p:pic>
          <p:nvPicPr>
            <p:cNvPr id="217" name="Picture 21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18" name="Vertical Scroll 21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9" name="Picture 21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1" name="Group 66"/>
          <p:cNvGrpSpPr/>
          <p:nvPr/>
        </p:nvGrpSpPr>
        <p:grpSpPr>
          <a:xfrm>
            <a:off x="567405" y="4929198"/>
            <a:ext cx="146943" cy="155812"/>
            <a:chOff x="4000496" y="2762752"/>
            <a:chExt cx="1714512" cy="1817997"/>
          </a:xfrm>
        </p:grpSpPr>
        <p:pic>
          <p:nvPicPr>
            <p:cNvPr id="221" name="Picture 22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22" name="Vertical Scroll 22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Picture 22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2" name="Group 102"/>
          <p:cNvGrpSpPr/>
          <p:nvPr/>
        </p:nvGrpSpPr>
        <p:grpSpPr>
          <a:xfrm>
            <a:off x="1781851" y="5487766"/>
            <a:ext cx="146943" cy="155812"/>
            <a:chOff x="4000496" y="2762752"/>
            <a:chExt cx="1714512" cy="1817997"/>
          </a:xfrm>
        </p:grpSpPr>
        <p:pic>
          <p:nvPicPr>
            <p:cNvPr id="225" name="Picture 22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26" name="Vertical Scroll 22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7" name="Picture 22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5" name="Group 13"/>
          <p:cNvGrpSpPr/>
          <p:nvPr/>
        </p:nvGrpSpPr>
        <p:grpSpPr>
          <a:xfrm>
            <a:off x="1853289" y="5643578"/>
            <a:ext cx="146943" cy="155812"/>
            <a:chOff x="4000496" y="2762752"/>
            <a:chExt cx="1714512" cy="1817997"/>
          </a:xfrm>
        </p:grpSpPr>
        <p:pic>
          <p:nvPicPr>
            <p:cNvPr id="229" name="Picture 22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30" name="Vertical Scroll 22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1" name="Picture 23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6" name="Group 38"/>
          <p:cNvGrpSpPr/>
          <p:nvPr/>
        </p:nvGrpSpPr>
        <p:grpSpPr>
          <a:xfrm>
            <a:off x="1349156" y="5643578"/>
            <a:ext cx="146943" cy="155812"/>
            <a:chOff x="4000496" y="2762752"/>
            <a:chExt cx="1714512" cy="1817997"/>
          </a:xfrm>
        </p:grpSpPr>
        <p:pic>
          <p:nvPicPr>
            <p:cNvPr id="233" name="Picture 23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34" name="Vertical Scroll 2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5" name="Picture 23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7" name="Group 42"/>
          <p:cNvGrpSpPr/>
          <p:nvPr/>
        </p:nvGrpSpPr>
        <p:grpSpPr>
          <a:xfrm>
            <a:off x="924595" y="5606636"/>
            <a:ext cx="146943" cy="155812"/>
            <a:chOff x="4000496" y="2762752"/>
            <a:chExt cx="1714512" cy="1817997"/>
          </a:xfrm>
        </p:grpSpPr>
        <p:pic>
          <p:nvPicPr>
            <p:cNvPr id="237" name="Picture 23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38" name="Vertical Scroll 2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9" name="Picture 23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0" name="Group 62"/>
          <p:cNvGrpSpPr/>
          <p:nvPr/>
        </p:nvGrpSpPr>
        <p:grpSpPr>
          <a:xfrm>
            <a:off x="781719" y="5773518"/>
            <a:ext cx="146943" cy="155812"/>
            <a:chOff x="4000496" y="2762752"/>
            <a:chExt cx="1714512" cy="1817997"/>
          </a:xfrm>
        </p:grpSpPr>
        <p:pic>
          <p:nvPicPr>
            <p:cNvPr id="241" name="Picture 24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42" name="Vertical Scroll 2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3" name="Picture 24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2" name="Group 66"/>
          <p:cNvGrpSpPr/>
          <p:nvPr/>
        </p:nvGrpSpPr>
        <p:grpSpPr>
          <a:xfrm>
            <a:off x="1638975" y="5286388"/>
            <a:ext cx="146943" cy="155812"/>
            <a:chOff x="4000496" y="2762752"/>
            <a:chExt cx="1714512" cy="1817997"/>
          </a:xfrm>
        </p:grpSpPr>
        <p:pic>
          <p:nvPicPr>
            <p:cNvPr id="245" name="Picture 24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46" name="Vertical Scroll 24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7" name="Picture 24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6" name="Group 102"/>
          <p:cNvGrpSpPr/>
          <p:nvPr/>
        </p:nvGrpSpPr>
        <p:grpSpPr>
          <a:xfrm>
            <a:off x="1424661" y="5214950"/>
            <a:ext cx="146943" cy="155812"/>
            <a:chOff x="4000496" y="2762752"/>
            <a:chExt cx="1714512" cy="1817997"/>
          </a:xfrm>
        </p:grpSpPr>
        <p:pic>
          <p:nvPicPr>
            <p:cNvPr id="249" name="Picture 24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50" name="Vertical Scroll 24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1" name="Picture 25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0" name="Group 13"/>
          <p:cNvGrpSpPr/>
          <p:nvPr/>
        </p:nvGrpSpPr>
        <p:grpSpPr>
          <a:xfrm>
            <a:off x="1210347" y="5442200"/>
            <a:ext cx="146943" cy="155812"/>
            <a:chOff x="4000496" y="2762752"/>
            <a:chExt cx="1714512" cy="1817997"/>
          </a:xfrm>
        </p:grpSpPr>
        <p:pic>
          <p:nvPicPr>
            <p:cNvPr id="253" name="Picture 25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54" name="Vertical Scroll 25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5" name="Picture 25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4" name="Group 38"/>
          <p:cNvGrpSpPr/>
          <p:nvPr/>
        </p:nvGrpSpPr>
        <p:grpSpPr>
          <a:xfrm>
            <a:off x="1424661" y="5929330"/>
            <a:ext cx="146943" cy="155812"/>
            <a:chOff x="4000496" y="2762752"/>
            <a:chExt cx="1714512" cy="1817997"/>
          </a:xfrm>
        </p:grpSpPr>
        <p:pic>
          <p:nvPicPr>
            <p:cNvPr id="257" name="Picture 25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58" name="Vertical Scroll 25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" name="Picture 25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8" name="Group 42"/>
          <p:cNvGrpSpPr/>
          <p:nvPr/>
        </p:nvGrpSpPr>
        <p:grpSpPr>
          <a:xfrm>
            <a:off x="1638975" y="5749512"/>
            <a:ext cx="146943" cy="155812"/>
            <a:chOff x="4000496" y="2762752"/>
            <a:chExt cx="1714512" cy="1817997"/>
          </a:xfrm>
        </p:grpSpPr>
        <p:pic>
          <p:nvPicPr>
            <p:cNvPr id="261" name="Picture 26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62" name="Vertical Scroll 26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3" name="Picture 26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52" name="Group 62"/>
          <p:cNvGrpSpPr/>
          <p:nvPr/>
        </p:nvGrpSpPr>
        <p:grpSpPr>
          <a:xfrm>
            <a:off x="996033" y="5857892"/>
            <a:ext cx="146943" cy="155812"/>
            <a:chOff x="4000496" y="2762752"/>
            <a:chExt cx="1714512" cy="1817997"/>
          </a:xfrm>
        </p:grpSpPr>
        <p:pic>
          <p:nvPicPr>
            <p:cNvPr id="265" name="Picture 26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66" name="Vertical Scroll 26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7" name="Picture 26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56" name="Group 66"/>
          <p:cNvGrpSpPr/>
          <p:nvPr/>
        </p:nvGrpSpPr>
        <p:grpSpPr>
          <a:xfrm>
            <a:off x="996033" y="5429264"/>
            <a:ext cx="146943" cy="155812"/>
            <a:chOff x="4000496" y="2762752"/>
            <a:chExt cx="1714512" cy="1817997"/>
          </a:xfrm>
        </p:grpSpPr>
        <p:pic>
          <p:nvPicPr>
            <p:cNvPr id="269" name="Picture 26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70" name="Vertical Scroll 26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1" name="Picture 27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60" name="Group 102"/>
          <p:cNvGrpSpPr/>
          <p:nvPr/>
        </p:nvGrpSpPr>
        <p:grpSpPr>
          <a:xfrm>
            <a:off x="2206412" y="5130576"/>
            <a:ext cx="146943" cy="155812"/>
            <a:chOff x="4000496" y="2762752"/>
            <a:chExt cx="1714512" cy="1817997"/>
          </a:xfrm>
        </p:grpSpPr>
        <p:pic>
          <p:nvPicPr>
            <p:cNvPr id="273" name="Picture 27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74" name="Vertical Scroll 27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5" name="Picture 27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64" name="Group 13"/>
          <p:cNvGrpSpPr/>
          <p:nvPr/>
        </p:nvGrpSpPr>
        <p:grpSpPr>
          <a:xfrm>
            <a:off x="2063536" y="5500702"/>
            <a:ext cx="146943" cy="155812"/>
            <a:chOff x="4000496" y="2762752"/>
            <a:chExt cx="1714512" cy="1817997"/>
          </a:xfrm>
        </p:grpSpPr>
        <p:pic>
          <p:nvPicPr>
            <p:cNvPr id="277" name="Picture 27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78" name="Vertical Scroll 27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9" name="Picture 27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68" name="Group 38"/>
          <p:cNvGrpSpPr/>
          <p:nvPr/>
        </p:nvGrpSpPr>
        <p:grpSpPr>
          <a:xfrm>
            <a:off x="1781851" y="5929330"/>
            <a:ext cx="146943" cy="155812"/>
            <a:chOff x="4000496" y="2762752"/>
            <a:chExt cx="1714512" cy="1817997"/>
          </a:xfrm>
        </p:grpSpPr>
        <p:pic>
          <p:nvPicPr>
            <p:cNvPr id="281" name="Picture 28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82" name="Vertical Scroll 28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3" name="Picture 28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72" name="Group 42"/>
          <p:cNvGrpSpPr/>
          <p:nvPr/>
        </p:nvGrpSpPr>
        <p:grpSpPr>
          <a:xfrm>
            <a:off x="1920660" y="5072074"/>
            <a:ext cx="146943" cy="155812"/>
            <a:chOff x="4000496" y="2762752"/>
            <a:chExt cx="1714512" cy="1817997"/>
          </a:xfrm>
        </p:grpSpPr>
        <p:pic>
          <p:nvPicPr>
            <p:cNvPr id="285" name="Picture 28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86" name="Vertical Scroll 28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7" name="Picture 28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76" name="Group 62"/>
          <p:cNvGrpSpPr/>
          <p:nvPr/>
        </p:nvGrpSpPr>
        <p:grpSpPr>
          <a:xfrm>
            <a:off x="1210347" y="5202014"/>
            <a:ext cx="146943" cy="155812"/>
            <a:chOff x="4000496" y="2762752"/>
            <a:chExt cx="1714512" cy="1817997"/>
          </a:xfrm>
        </p:grpSpPr>
        <p:pic>
          <p:nvPicPr>
            <p:cNvPr id="289" name="Picture 28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90" name="Vertical Scroll 28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1" name="Picture 29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0" name="Group 66"/>
          <p:cNvGrpSpPr/>
          <p:nvPr/>
        </p:nvGrpSpPr>
        <p:grpSpPr>
          <a:xfrm>
            <a:off x="1992098" y="5784008"/>
            <a:ext cx="146943" cy="155812"/>
            <a:chOff x="4000496" y="2762752"/>
            <a:chExt cx="1714512" cy="1817997"/>
          </a:xfrm>
        </p:grpSpPr>
        <p:pic>
          <p:nvPicPr>
            <p:cNvPr id="293" name="Picture 29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94" name="Vertical Scroll 29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5" name="Picture 29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4" name="Group 102"/>
          <p:cNvGrpSpPr/>
          <p:nvPr/>
        </p:nvGrpSpPr>
        <p:grpSpPr>
          <a:xfrm>
            <a:off x="1567537" y="5572140"/>
            <a:ext cx="146943" cy="155812"/>
            <a:chOff x="4000496" y="2762752"/>
            <a:chExt cx="1714512" cy="1817997"/>
          </a:xfrm>
        </p:grpSpPr>
        <p:pic>
          <p:nvPicPr>
            <p:cNvPr id="297" name="Picture 29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98" name="Vertical Scroll 29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9" name="Picture 29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8" name="Group 13"/>
          <p:cNvGrpSpPr/>
          <p:nvPr/>
        </p:nvGrpSpPr>
        <p:grpSpPr>
          <a:xfrm>
            <a:off x="1567537" y="6000768"/>
            <a:ext cx="146943" cy="155812"/>
            <a:chOff x="4000496" y="2762752"/>
            <a:chExt cx="1714512" cy="1817997"/>
          </a:xfrm>
        </p:grpSpPr>
        <p:pic>
          <p:nvPicPr>
            <p:cNvPr id="301" name="Picture 30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02" name="Vertical Scroll 30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3" name="Picture 30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92" name="Group 38"/>
          <p:cNvGrpSpPr/>
          <p:nvPr/>
        </p:nvGrpSpPr>
        <p:grpSpPr>
          <a:xfrm>
            <a:off x="2420726" y="5000636"/>
            <a:ext cx="146943" cy="155812"/>
            <a:chOff x="4000496" y="2762752"/>
            <a:chExt cx="1714512" cy="1817997"/>
          </a:xfrm>
        </p:grpSpPr>
        <p:pic>
          <p:nvPicPr>
            <p:cNvPr id="305" name="Picture 30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06" name="Vertical Scroll 30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" name="Picture 30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96" name="Group 42"/>
          <p:cNvGrpSpPr/>
          <p:nvPr/>
        </p:nvGrpSpPr>
        <p:grpSpPr>
          <a:xfrm>
            <a:off x="2281917" y="5429264"/>
            <a:ext cx="146943" cy="155812"/>
            <a:chOff x="4000496" y="2762752"/>
            <a:chExt cx="1714512" cy="1817997"/>
          </a:xfrm>
        </p:grpSpPr>
        <p:pic>
          <p:nvPicPr>
            <p:cNvPr id="309" name="Picture 30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10" name="Vertical Scroll 30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1" name="Picture 31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00" name="Group 62"/>
          <p:cNvGrpSpPr/>
          <p:nvPr/>
        </p:nvGrpSpPr>
        <p:grpSpPr>
          <a:xfrm>
            <a:off x="1210347" y="5857892"/>
            <a:ext cx="146943" cy="155812"/>
            <a:chOff x="4000496" y="2762752"/>
            <a:chExt cx="1714512" cy="1817997"/>
          </a:xfrm>
        </p:grpSpPr>
        <p:pic>
          <p:nvPicPr>
            <p:cNvPr id="313" name="Picture 31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14" name="Vertical Scroll 31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5" name="Picture 31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04" name="Group 66"/>
          <p:cNvGrpSpPr/>
          <p:nvPr/>
        </p:nvGrpSpPr>
        <p:grpSpPr>
          <a:xfrm>
            <a:off x="2067603" y="5072074"/>
            <a:ext cx="146943" cy="155812"/>
            <a:chOff x="4000496" y="2762752"/>
            <a:chExt cx="1714512" cy="1817997"/>
          </a:xfrm>
        </p:grpSpPr>
        <p:pic>
          <p:nvPicPr>
            <p:cNvPr id="317" name="Picture 31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18" name="Vertical Scroll 31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9" name="Picture 31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08" name="Group 102"/>
          <p:cNvGrpSpPr/>
          <p:nvPr/>
        </p:nvGrpSpPr>
        <p:grpSpPr>
          <a:xfrm>
            <a:off x="2210479" y="5715016"/>
            <a:ext cx="146943" cy="155812"/>
            <a:chOff x="4000496" y="2762752"/>
            <a:chExt cx="1714512" cy="1817997"/>
          </a:xfrm>
        </p:grpSpPr>
        <p:pic>
          <p:nvPicPr>
            <p:cNvPr id="321" name="Picture 32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22" name="Vertical Scroll 32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3" name="Picture 32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12" name="Group 13"/>
          <p:cNvGrpSpPr/>
          <p:nvPr/>
        </p:nvGrpSpPr>
        <p:grpSpPr>
          <a:xfrm>
            <a:off x="1849222" y="5286388"/>
            <a:ext cx="146943" cy="155812"/>
            <a:chOff x="4000496" y="2762752"/>
            <a:chExt cx="1714512" cy="1817997"/>
          </a:xfrm>
        </p:grpSpPr>
        <p:pic>
          <p:nvPicPr>
            <p:cNvPr id="325" name="Picture 32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26" name="Vertical Scroll 32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" name="Picture 32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16" name="Group 38"/>
          <p:cNvGrpSpPr/>
          <p:nvPr/>
        </p:nvGrpSpPr>
        <p:grpSpPr>
          <a:xfrm>
            <a:off x="777652" y="4953204"/>
            <a:ext cx="146943" cy="155812"/>
            <a:chOff x="4000496" y="2762752"/>
            <a:chExt cx="1714512" cy="1817997"/>
          </a:xfrm>
        </p:grpSpPr>
        <p:pic>
          <p:nvPicPr>
            <p:cNvPr id="329" name="Picture 32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30" name="Vertical Scroll 32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1" name="Picture 33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0" name="Group 42"/>
          <p:cNvGrpSpPr/>
          <p:nvPr/>
        </p:nvGrpSpPr>
        <p:grpSpPr>
          <a:xfrm>
            <a:off x="991966" y="5214950"/>
            <a:ext cx="146943" cy="155812"/>
            <a:chOff x="4000496" y="2762752"/>
            <a:chExt cx="1714512" cy="1817997"/>
          </a:xfrm>
        </p:grpSpPr>
        <p:pic>
          <p:nvPicPr>
            <p:cNvPr id="333" name="Picture 33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34" name="Vertical Scroll 3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5" name="Picture 33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4" name="Group 62"/>
          <p:cNvGrpSpPr/>
          <p:nvPr/>
        </p:nvGrpSpPr>
        <p:grpSpPr>
          <a:xfrm>
            <a:off x="777652" y="5429264"/>
            <a:ext cx="146943" cy="155812"/>
            <a:chOff x="4000496" y="2762752"/>
            <a:chExt cx="1714512" cy="1817997"/>
          </a:xfrm>
        </p:grpSpPr>
        <p:pic>
          <p:nvPicPr>
            <p:cNvPr id="337" name="Picture 33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38" name="Vertical Scroll 3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9" name="Picture 33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8" name="Group 66"/>
          <p:cNvGrpSpPr/>
          <p:nvPr/>
        </p:nvGrpSpPr>
        <p:grpSpPr>
          <a:xfrm>
            <a:off x="2067603" y="5286388"/>
            <a:ext cx="146943" cy="155812"/>
            <a:chOff x="4000496" y="2762752"/>
            <a:chExt cx="1714512" cy="1817997"/>
          </a:xfrm>
        </p:grpSpPr>
        <p:pic>
          <p:nvPicPr>
            <p:cNvPr id="341" name="Picture 34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42" name="Vertical Scroll 3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3" name="Picture 34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32" name="Group 102"/>
          <p:cNvGrpSpPr/>
          <p:nvPr/>
        </p:nvGrpSpPr>
        <p:grpSpPr>
          <a:xfrm>
            <a:off x="2424793" y="4786322"/>
            <a:ext cx="146943" cy="155812"/>
            <a:chOff x="4000496" y="2762752"/>
            <a:chExt cx="1714512" cy="1817997"/>
          </a:xfrm>
        </p:grpSpPr>
        <p:pic>
          <p:nvPicPr>
            <p:cNvPr id="345" name="Picture 34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46" name="Vertical Scroll 34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7" name="Picture 34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Study Replication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13</a:t>
            </a:r>
            <a:endParaRPr lang="de-CH" dirty="0"/>
          </a:p>
        </p:txBody>
      </p:sp>
      <p:grpSp>
        <p:nvGrpSpPr>
          <p:cNvPr id="3" name="Group 13"/>
          <p:cNvGrpSpPr/>
          <p:nvPr/>
        </p:nvGrpSpPr>
        <p:grpSpPr>
          <a:xfrm>
            <a:off x="642910" y="2221313"/>
            <a:ext cx="444894" cy="471747"/>
            <a:chOff x="4000496" y="2762752"/>
            <a:chExt cx="1714512" cy="1817997"/>
          </a:xfrm>
        </p:grpSpPr>
        <p:pic>
          <p:nvPicPr>
            <p:cNvPr id="21" name="Picture 2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2" name="Vertical Scroll 2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" name="Group 38"/>
          <p:cNvGrpSpPr/>
          <p:nvPr/>
        </p:nvGrpSpPr>
        <p:grpSpPr>
          <a:xfrm>
            <a:off x="1857356" y="2957253"/>
            <a:ext cx="444894" cy="471747"/>
            <a:chOff x="4000496" y="2762752"/>
            <a:chExt cx="1714512" cy="1817997"/>
          </a:xfrm>
        </p:grpSpPr>
        <p:pic>
          <p:nvPicPr>
            <p:cNvPr id="25" name="Picture 24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6" name="Vertical Scroll 2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" name="Group 42"/>
          <p:cNvGrpSpPr/>
          <p:nvPr/>
        </p:nvGrpSpPr>
        <p:grpSpPr>
          <a:xfrm>
            <a:off x="1285852" y="2742939"/>
            <a:ext cx="444894" cy="471747"/>
            <a:chOff x="4000496" y="2762752"/>
            <a:chExt cx="1714512" cy="1817997"/>
          </a:xfrm>
        </p:grpSpPr>
        <p:pic>
          <p:nvPicPr>
            <p:cNvPr id="29" name="Picture 28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0" name="Vertical Scroll 2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" name="Group 62"/>
          <p:cNvGrpSpPr/>
          <p:nvPr/>
        </p:nvGrpSpPr>
        <p:grpSpPr>
          <a:xfrm>
            <a:off x="1214414" y="1985440"/>
            <a:ext cx="444894" cy="471747"/>
            <a:chOff x="4000496" y="2762752"/>
            <a:chExt cx="1714512" cy="1817997"/>
          </a:xfrm>
        </p:grpSpPr>
        <p:pic>
          <p:nvPicPr>
            <p:cNvPr id="33" name="Picture 32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4" name="Vertical Scroll 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" name="Group 66"/>
          <p:cNvGrpSpPr/>
          <p:nvPr/>
        </p:nvGrpSpPr>
        <p:grpSpPr>
          <a:xfrm>
            <a:off x="1785918" y="2314311"/>
            <a:ext cx="444894" cy="471747"/>
            <a:chOff x="4000496" y="2762752"/>
            <a:chExt cx="1714512" cy="1817997"/>
          </a:xfrm>
        </p:grpSpPr>
        <p:pic>
          <p:nvPicPr>
            <p:cNvPr id="37" name="Picture 36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8" name="Vertical Scroll 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" name="Group 102"/>
          <p:cNvGrpSpPr/>
          <p:nvPr/>
        </p:nvGrpSpPr>
        <p:grpSpPr>
          <a:xfrm>
            <a:off x="1785918" y="1742807"/>
            <a:ext cx="444894" cy="471747"/>
            <a:chOff x="4000496" y="2762752"/>
            <a:chExt cx="1714512" cy="1817997"/>
          </a:xfrm>
        </p:grpSpPr>
        <p:pic>
          <p:nvPicPr>
            <p:cNvPr id="41" name="Picture 40" descr="2014-12-03-134321_1284x345_scro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2" name="Vertical Scroll 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44" name="Right Brace 43"/>
          <p:cNvSpPr/>
          <p:nvPr/>
        </p:nvSpPr>
        <p:spPr>
          <a:xfrm>
            <a:off x="2714612" y="1571612"/>
            <a:ext cx="857256" cy="2071702"/>
          </a:xfrm>
          <a:prstGeom prst="rightBrace">
            <a:avLst>
              <a:gd name="adj1" fmla="val 38971"/>
              <a:gd name="adj2" fmla="val 50000"/>
            </a:avLst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14744" y="2334276"/>
            <a:ext cx="2828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smtClean="0"/>
              <a:t>Conclusions X, Y, Z</a:t>
            </a:r>
            <a:endParaRPr lang="en-US" sz="2800"/>
          </a:p>
        </p:txBody>
      </p:sp>
      <p:grpSp>
        <p:nvGrpSpPr>
          <p:cNvPr id="10" name="Group 13"/>
          <p:cNvGrpSpPr/>
          <p:nvPr/>
        </p:nvGrpSpPr>
        <p:grpSpPr>
          <a:xfrm>
            <a:off x="996033" y="4286256"/>
            <a:ext cx="146943" cy="155812"/>
            <a:chOff x="4000496" y="2762752"/>
            <a:chExt cx="1714512" cy="1817997"/>
          </a:xfrm>
        </p:grpSpPr>
        <p:pic>
          <p:nvPicPr>
            <p:cNvPr id="47" name="Picture 4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48" name="Vertical Scroll 4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" name="Group 38"/>
          <p:cNvGrpSpPr/>
          <p:nvPr/>
        </p:nvGrpSpPr>
        <p:grpSpPr>
          <a:xfrm>
            <a:off x="853157" y="4749380"/>
            <a:ext cx="146943" cy="155812"/>
            <a:chOff x="4000496" y="2762752"/>
            <a:chExt cx="1714512" cy="1817997"/>
          </a:xfrm>
        </p:grpSpPr>
        <p:pic>
          <p:nvPicPr>
            <p:cNvPr id="51" name="Picture 5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2" name="Vertical Scroll 5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" name="Group 42"/>
          <p:cNvGrpSpPr/>
          <p:nvPr/>
        </p:nvGrpSpPr>
        <p:grpSpPr>
          <a:xfrm>
            <a:off x="1567537" y="4500570"/>
            <a:ext cx="146943" cy="155812"/>
            <a:chOff x="4000496" y="2762752"/>
            <a:chExt cx="1714512" cy="1817997"/>
          </a:xfrm>
        </p:grpSpPr>
        <p:pic>
          <p:nvPicPr>
            <p:cNvPr id="55" name="Picture 5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56" name="Vertical Scroll 5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" name="Group 62"/>
          <p:cNvGrpSpPr/>
          <p:nvPr/>
        </p:nvGrpSpPr>
        <p:grpSpPr>
          <a:xfrm>
            <a:off x="1353223" y="4572008"/>
            <a:ext cx="146943" cy="155812"/>
            <a:chOff x="4000496" y="2762752"/>
            <a:chExt cx="1714512" cy="1817997"/>
          </a:xfrm>
        </p:grpSpPr>
        <p:pic>
          <p:nvPicPr>
            <p:cNvPr id="59" name="Picture 5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0" name="Vertical Scroll 5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6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" name="Group 66"/>
          <p:cNvGrpSpPr/>
          <p:nvPr/>
        </p:nvGrpSpPr>
        <p:grpSpPr>
          <a:xfrm>
            <a:off x="710281" y="4463628"/>
            <a:ext cx="146943" cy="155812"/>
            <a:chOff x="4000496" y="2762752"/>
            <a:chExt cx="1714512" cy="1817997"/>
          </a:xfrm>
        </p:grpSpPr>
        <p:pic>
          <p:nvPicPr>
            <p:cNvPr id="63" name="Picture 6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4" name="Vertical Scroll 6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5" name="Group 102"/>
          <p:cNvGrpSpPr/>
          <p:nvPr/>
        </p:nvGrpSpPr>
        <p:grpSpPr>
          <a:xfrm>
            <a:off x="1996165" y="4416196"/>
            <a:ext cx="146943" cy="155812"/>
            <a:chOff x="4000496" y="2762752"/>
            <a:chExt cx="1714512" cy="1817997"/>
          </a:xfrm>
        </p:grpSpPr>
        <p:pic>
          <p:nvPicPr>
            <p:cNvPr id="67" name="Picture 6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68" name="Vertical Scroll 6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70" name="Right Brace 69"/>
          <p:cNvSpPr/>
          <p:nvPr/>
        </p:nvSpPr>
        <p:spPr>
          <a:xfrm>
            <a:off x="2714612" y="4000504"/>
            <a:ext cx="857256" cy="2071702"/>
          </a:xfrm>
          <a:prstGeom prst="rightBrace">
            <a:avLst>
              <a:gd name="adj1" fmla="val 38971"/>
              <a:gd name="adj2" fmla="val 50000"/>
            </a:avLst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714744" y="4763168"/>
            <a:ext cx="5161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smtClean="0"/>
              <a:t>Replicable with 1000s of projects?</a:t>
            </a:r>
            <a:endParaRPr lang="en-US" sz="2800"/>
          </a:p>
        </p:txBody>
      </p:sp>
      <p:grpSp>
        <p:nvGrpSpPr>
          <p:cNvPr id="16" name="Group 13"/>
          <p:cNvGrpSpPr/>
          <p:nvPr/>
        </p:nvGrpSpPr>
        <p:grpSpPr>
          <a:xfrm>
            <a:off x="2067603" y="4572008"/>
            <a:ext cx="146943" cy="155812"/>
            <a:chOff x="4000496" y="2762752"/>
            <a:chExt cx="1714512" cy="1817997"/>
          </a:xfrm>
        </p:grpSpPr>
        <p:pic>
          <p:nvPicPr>
            <p:cNvPr id="73" name="Picture 7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4" name="Vertical Scroll 7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7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7" name="Group 38"/>
          <p:cNvGrpSpPr/>
          <p:nvPr/>
        </p:nvGrpSpPr>
        <p:grpSpPr>
          <a:xfrm>
            <a:off x="1634908" y="4677942"/>
            <a:ext cx="146943" cy="155812"/>
            <a:chOff x="4000496" y="2762752"/>
            <a:chExt cx="1714512" cy="1817997"/>
          </a:xfrm>
        </p:grpSpPr>
        <p:pic>
          <p:nvPicPr>
            <p:cNvPr id="77" name="Picture 7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78" name="Vertical Scroll 7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icture 7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" name="Group 42"/>
          <p:cNvGrpSpPr/>
          <p:nvPr/>
        </p:nvGrpSpPr>
        <p:grpSpPr>
          <a:xfrm>
            <a:off x="1138909" y="4535066"/>
            <a:ext cx="146943" cy="155812"/>
            <a:chOff x="4000496" y="2762752"/>
            <a:chExt cx="1714512" cy="1817997"/>
          </a:xfrm>
        </p:grpSpPr>
        <p:pic>
          <p:nvPicPr>
            <p:cNvPr id="81" name="Picture 8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2" name="Vertical Scroll 8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9" name="Group 62"/>
          <p:cNvGrpSpPr/>
          <p:nvPr/>
        </p:nvGrpSpPr>
        <p:grpSpPr>
          <a:xfrm>
            <a:off x="1067471" y="4701948"/>
            <a:ext cx="146943" cy="155812"/>
            <a:chOff x="4000496" y="2762752"/>
            <a:chExt cx="1714512" cy="1817997"/>
          </a:xfrm>
        </p:grpSpPr>
        <p:pic>
          <p:nvPicPr>
            <p:cNvPr id="85" name="Picture 8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86" name="Vertical Scroll 8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7" name="Picture 8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0" name="Group 66"/>
          <p:cNvGrpSpPr/>
          <p:nvPr/>
        </p:nvGrpSpPr>
        <p:grpSpPr>
          <a:xfrm>
            <a:off x="1710413" y="4342312"/>
            <a:ext cx="146943" cy="155812"/>
            <a:chOff x="4000496" y="2762752"/>
            <a:chExt cx="1714512" cy="1817997"/>
          </a:xfrm>
        </p:grpSpPr>
        <p:pic>
          <p:nvPicPr>
            <p:cNvPr id="89" name="Picture 8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0" name="Vertical Scroll 8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9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102"/>
          <p:cNvGrpSpPr/>
          <p:nvPr/>
        </p:nvGrpSpPr>
        <p:grpSpPr>
          <a:xfrm>
            <a:off x="1638975" y="4071942"/>
            <a:ext cx="146943" cy="155812"/>
            <a:chOff x="4000496" y="2762752"/>
            <a:chExt cx="1714512" cy="1817997"/>
          </a:xfrm>
        </p:grpSpPr>
        <p:pic>
          <p:nvPicPr>
            <p:cNvPr id="93" name="Picture 9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94" name="Vertical Scroll 9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9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8" name="Group 13"/>
          <p:cNvGrpSpPr/>
          <p:nvPr/>
        </p:nvGrpSpPr>
        <p:grpSpPr>
          <a:xfrm>
            <a:off x="1424661" y="4370630"/>
            <a:ext cx="146943" cy="155812"/>
            <a:chOff x="4000496" y="2762752"/>
            <a:chExt cx="1714512" cy="1817997"/>
          </a:xfrm>
        </p:grpSpPr>
        <p:pic>
          <p:nvPicPr>
            <p:cNvPr id="101" name="Picture 10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3" name="Vertical Scroll 10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2" name="Group 38"/>
          <p:cNvGrpSpPr/>
          <p:nvPr/>
        </p:nvGrpSpPr>
        <p:grpSpPr>
          <a:xfrm>
            <a:off x="1638975" y="4857760"/>
            <a:ext cx="146943" cy="155812"/>
            <a:chOff x="4000496" y="2762752"/>
            <a:chExt cx="1714512" cy="1817997"/>
          </a:xfrm>
        </p:grpSpPr>
        <p:pic>
          <p:nvPicPr>
            <p:cNvPr id="107" name="Picture 10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08" name="Vertical Scroll 10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Picture 10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36" name="Group 42"/>
          <p:cNvGrpSpPr/>
          <p:nvPr/>
        </p:nvGrpSpPr>
        <p:grpSpPr>
          <a:xfrm>
            <a:off x="1853289" y="4677942"/>
            <a:ext cx="146943" cy="155812"/>
            <a:chOff x="4000496" y="2762752"/>
            <a:chExt cx="1714512" cy="1817997"/>
          </a:xfrm>
        </p:grpSpPr>
        <p:pic>
          <p:nvPicPr>
            <p:cNvPr id="112" name="Picture 111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3" name="Vertical Scroll 11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4" name="Picture 11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0" name="Group 62"/>
          <p:cNvGrpSpPr/>
          <p:nvPr/>
        </p:nvGrpSpPr>
        <p:grpSpPr>
          <a:xfrm>
            <a:off x="996033" y="4929198"/>
            <a:ext cx="146943" cy="155812"/>
            <a:chOff x="4000496" y="2762752"/>
            <a:chExt cx="1714512" cy="1817997"/>
          </a:xfrm>
        </p:grpSpPr>
        <p:pic>
          <p:nvPicPr>
            <p:cNvPr id="116" name="Picture 115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17" name="Vertical Scroll 116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Picture 117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46" name="Group 66"/>
          <p:cNvGrpSpPr/>
          <p:nvPr/>
        </p:nvGrpSpPr>
        <p:grpSpPr>
          <a:xfrm>
            <a:off x="1210347" y="4357694"/>
            <a:ext cx="146943" cy="155812"/>
            <a:chOff x="4000496" y="2762752"/>
            <a:chExt cx="1714512" cy="1817997"/>
          </a:xfrm>
        </p:grpSpPr>
        <p:pic>
          <p:nvPicPr>
            <p:cNvPr id="120" name="Picture 119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3" name="Vertical Scroll 122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0" name="Group 102"/>
          <p:cNvGrpSpPr/>
          <p:nvPr/>
        </p:nvGrpSpPr>
        <p:grpSpPr>
          <a:xfrm>
            <a:off x="777652" y="4201882"/>
            <a:ext cx="146943" cy="155812"/>
            <a:chOff x="4000496" y="2762752"/>
            <a:chExt cx="1714512" cy="1817997"/>
          </a:xfrm>
        </p:grpSpPr>
        <p:pic>
          <p:nvPicPr>
            <p:cNvPr id="128" name="Picture 127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29" name="Vertical Scroll 128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4" name="Group 13"/>
          <p:cNvGrpSpPr/>
          <p:nvPr/>
        </p:nvGrpSpPr>
        <p:grpSpPr>
          <a:xfrm>
            <a:off x="2277850" y="4429132"/>
            <a:ext cx="146943" cy="155812"/>
            <a:chOff x="4000496" y="2762752"/>
            <a:chExt cx="1714512" cy="1817997"/>
          </a:xfrm>
        </p:grpSpPr>
        <p:pic>
          <p:nvPicPr>
            <p:cNvPr id="133" name="Picture 13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4" name="Vertical Scroll 1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5" name="Picture 13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58" name="Group 38"/>
          <p:cNvGrpSpPr/>
          <p:nvPr/>
        </p:nvGrpSpPr>
        <p:grpSpPr>
          <a:xfrm>
            <a:off x="1996165" y="4857760"/>
            <a:ext cx="146943" cy="155812"/>
            <a:chOff x="4000496" y="2762752"/>
            <a:chExt cx="1714512" cy="1817997"/>
          </a:xfrm>
        </p:grpSpPr>
        <p:pic>
          <p:nvPicPr>
            <p:cNvPr id="137" name="Picture 13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38" name="Vertical Scroll 1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13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2" name="Group 42"/>
          <p:cNvGrpSpPr/>
          <p:nvPr/>
        </p:nvGrpSpPr>
        <p:grpSpPr>
          <a:xfrm>
            <a:off x="1638975" y="5072074"/>
            <a:ext cx="146943" cy="155812"/>
            <a:chOff x="4000496" y="2762752"/>
            <a:chExt cx="1714512" cy="1817997"/>
          </a:xfrm>
        </p:grpSpPr>
        <p:pic>
          <p:nvPicPr>
            <p:cNvPr id="141" name="Picture 14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42" name="Vertical Scroll 1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" name="Picture 14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66" name="Group 62"/>
          <p:cNvGrpSpPr/>
          <p:nvPr/>
        </p:nvGrpSpPr>
        <p:grpSpPr>
          <a:xfrm>
            <a:off x="1424661" y="4130444"/>
            <a:ext cx="146943" cy="155812"/>
            <a:chOff x="4000496" y="2762752"/>
            <a:chExt cx="1714512" cy="1817997"/>
          </a:xfrm>
        </p:grpSpPr>
        <p:pic>
          <p:nvPicPr>
            <p:cNvPr id="145" name="Picture 14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46" name="Vertical Scroll 14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7" name="Picture 14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2" name="Group 66"/>
          <p:cNvGrpSpPr/>
          <p:nvPr/>
        </p:nvGrpSpPr>
        <p:grpSpPr>
          <a:xfrm>
            <a:off x="2206412" y="4712438"/>
            <a:ext cx="146943" cy="155812"/>
            <a:chOff x="4000496" y="2762752"/>
            <a:chExt cx="1714512" cy="1817997"/>
          </a:xfrm>
        </p:grpSpPr>
        <p:pic>
          <p:nvPicPr>
            <p:cNvPr id="149" name="Picture 14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0" name="Vertical Scroll 14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1" name="Picture 15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76" name="Group 102"/>
          <p:cNvGrpSpPr/>
          <p:nvPr/>
        </p:nvGrpSpPr>
        <p:grpSpPr>
          <a:xfrm>
            <a:off x="1781851" y="4500570"/>
            <a:ext cx="146943" cy="155812"/>
            <a:chOff x="4000496" y="2762752"/>
            <a:chExt cx="1714512" cy="1817997"/>
          </a:xfrm>
        </p:grpSpPr>
        <p:pic>
          <p:nvPicPr>
            <p:cNvPr id="153" name="Picture 15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4" name="Vertical Scroll 15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5" name="Picture 15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0" name="Group 13"/>
          <p:cNvGrpSpPr/>
          <p:nvPr/>
        </p:nvGrpSpPr>
        <p:grpSpPr>
          <a:xfrm>
            <a:off x="1781851" y="4929198"/>
            <a:ext cx="146943" cy="155812"/>
            <a:chOff x="4000496" y="2762752"/>
            <a:chExt cx="1714512" cy="1817997"/>
          </a:xfrm>
        </p:grpSpPr>
        <p:pic>
          <p:nvPicPr>
            <p:cNvPr id="157" name="Picture 15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58" name="Vertical Scroll 15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9" name="Picture 15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4" name="Group 38"/>
          <p:cNvGrpSpPr/>
          <p:nvPr/>
        </p:nvGrpSpPr>
        <p:grpSpPr>
          <a:xfrm>
            <a:off x="991966" y="4071942"/>
            <a:ext cx="146943" cy="155812"/>
            <a:chOff x="4000496" y="2762752"/>
            <a:chExt cx="1714512" cy="1817997"/>
          </a:xfrm>
        </p:grpSpPr>
        <p:pic>
          <p:nvPicPr>
            <p:cNvPr id="161" name="Picture 16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2" name="Vertical Scroll 16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16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88" name="Group 42"/>
          <p:cNvGrpSpPr/>
          <p:nvPr/>
        </p:nvGrpSpPr>
        <p:grpSpPr>
          <a:xfrm>
            <a:off x="2420726" y="4572008"/>
            <a:ext cx="146943" cy="155812"/>
            <a:chOff x="4000496" y="2762752"/>
            <a:chExt cx="1714512" cy="1817997"/>
          </a:xfrm>
        </p:grpSpPr>
        <p:pic>
          <p:nvPicPr>
            <p:cNvPr id="165" name="Picture 16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66" name="Vertical Scroll 16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7" name="Picture 16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2" name="Group 62"/>
          <p:cNvGrpSpPr/>
          <p:nvPr/>
        </p:nvGrpSpPr>
        <p:grpSpPr>
          <a:xfrm>
            <a:off x="1424661" y="4786322"/>
            <a:ext cx="146943" cy="155812"/>
            <a:chOff x="4000496" y="2762752"/>
            <a:chExt cx="1714512" cy="1817997"/>
          </a:xfrm>
        </p:grpSpPr>
        <p:pic>
          <p:nvPicPr>
            <p:cNvPr id="169" name="Picture 16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0" name="Vertical Scroll 16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6" name="Group 66"/>
          <p:cNvGrpSpPr/>
          <p:nvPr/>
        </p:nvGrpSpPr>
        <p:grpSpPr>
          <a:xfrm>
            <a:off x="1210347" y="4820818"/>
            <a:ext cx="146943" cy="155812"/>
            <a:chOff x="4000496" y="2762752"/>
            <a:chExt cx="1714512" cy="1817997"/>
          </a:xfrm>
        </p:grpSpPr>
        <p:pic>
          <p:nvPicPr>
            <p:cNvPr id="173" name="Picture 17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4" name="Vertical Scroll 17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Picture 17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7" name="Group 102"/>
          <p:cNvGrpSpPr/>
          <p:nvPr/>
        </p:nvGrpSpPr>
        <p:grpSpPr>
          <a:xfrm>
            <a:off x="2210479" y="4929198"/>
            <a:ext cx="146943" cy="155812"/>
            <a:chOff x="4000496" y="2762752"/>
            <a:chExt cx="1714512" cy="1817997"/>
          </a:xfrm>
        </p:grpSpPr>
        <p:pic>
          <p:nvPicPr>
            <p:cNvPr id="177" name="Picture 17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78" name="Vertical Scroll 17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9" name="Picture 17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8" name="Group 13"/>
          <p:cNvGrpSpPr/>
          <p:nvPr/>
        </p:nvGrpSpPr>
        <p:grpSpPr>
          <a:xfrm>
            <a:off x="2063536" y="4214818"/>
            <a:ext cx="146943" cy="155812"/>
            <a:chOff x="4000496" y="2762752"/>
            <a:chExt cx="1714512" cy="1817997"/>
          </a:xfrm>
        </p:grpSpPr>
        <p:pic>
          <p:nvPicPr>
            <p:cNvPr id="181" name="Picture 18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82" name="Vertical Scroll 18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18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99" name="Group 38"/>
          <p:cNvGrpSpPr/>
          <p:nvPr/>
        </p:nvGrpSpPr>
        <p:grpSpPr>
          <a:xfrm>
            <a:off x="920528" y="4487634"/>
            <a:ext cx="146943" cy="155812"/>
            <a:chOff x="4000496" y="2762752"/>
            <a:chExt cx="1714512" cy="1817997"/>
          </a:xfrm>
        </p:grpSpPr>
        <p:pic>
          <p:nvPicPr>
            <p:cNvPr id="185" name="Picture 18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86" name="Vertical Scroll 18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Picture 18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0" name="Group 42"/>
          <p:cNvGrpSpPr/>
          <p:nvPr/>
        </p:nvGrpSpPr>
        <p:grpSpPr>
          <a:xfrm>
            <a:off x="1206280" y="4130444"/>
            <a:ext cx="146943" cy="155812"/>
            <a:chOff x="4000496" y="2762752"/>
            <a:chExt cx="1714512" cy="1817997"/>
          </a:xfrm>
        </p:grpSpPr>
        <p:pic>
          <p:nvPicPr>
            <p:cNvPr id="189" name="Picture 18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90" name="Vertical Scroll 18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1" name="Picture 19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2" name="Group 62"/>
          <p:cNvGrpSpPr/>
          <p:nvPr/>
        </p:nvGrpSpPr>
        <p:grpSpPr>
          <a:xfrm>
            <a:off x="1353223" y="5000636"/>
            <a:ext cx="146943" cy="155812"/>
            <a:chOff x="4000496" y="2762752"/>
            <a:chExt cx="1714512" cy="1817997"/>
          </a:xfrm>
        </p:grpSpPr>
        <p:pic>
          <p:nvPicPr>
            <p:cNvPr id="193" name="Picture 19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94" name="Vertical Scroll 19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5" name="Picture 19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5" name="Group 66"/>
          <p:cNvGrpSpPr/>
          <p:nvPr/>
        </p:nvGrpSpPr>
        <p:grpSpPr>
          <a:xfrm>
            <a:off x="2281917" y="4214818"/>
            <a:ext cx="146943" cy="155812"/>
            <a:chOff x="4000496" y="2762752"/>
            <a:chExt cx="1714512" cy="1817997"/>
          </a:xfrm>
        </p:grpSpPr>
        <p:pic>
          <p:nvPicPr>
            <p:cNvPr id="197" name="Picture 19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198" name="Vertical Scroll 19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9" name="Picture 19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06" name="Group 102"/>
          <p:cNvGrpSpPr/>
          <p:nvPr/>
        </p:nvGrpSpPr>
        <p:grpSpPr>
          <a:xfrm>
            <a:off x="1853289" y="4143380"/>
            <a:ext cx="146943" cy="155812"/>
            <a:chOff x="4000496" y="2762752"/>
            <a:chExt cx="1714512" cy="1817997"/>
          </a:xfrm>
        </p:grpSpPr>
        <p:pic>
          <p:nvPicPr>
            <p:cNvPr id="201" name="Picture 20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02" name="Vertical Scroll 20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3" name="Picture 20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0" name="Group 13"/>
          <p:cNvGrpSpPr/>
          <p:nvPr/>
        </p:nvGrpSpPr>
        <p:grpSpPr>
          <a:xfrm>
            <a:off x="2424793" y="5214950"/>
            <a:ext cx="146943" cy="155812"/>
            <a:chOff x="4000496" y="2762752"/>
            <a:chExt cx="1714512" cy="1817997"/>
          </a:xfrm>
        </p:grpSpPr>
        <p:pic>
          <p:nvPicPr>
            <p:cNvPr id="205" name="Picture 20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06" name="Vertical Scroll 20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" name="Picture 20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1" name="Group 38"/>
          <p:cNvGrpSpPr/>
          <p:nvPr/>
        </p:nvGrpSpPr>
        <p:grpSpPr>
          <a:xfrm>
            <a:off x="777652" y="5214950"/>
            <a:ext cx="146943" cy="155812"/>
            <a:chOff x="4000496" y="2762752"/>
            <a:chExt cx="1714512" cy="1817997"/>
          </a:xfrm>
        </p:grpSpPr>
        <p:pic>
          <p:nvPicPr>
            <p:cNvPr id="209" name="Picture 20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10" name="Vertical Scroll 20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1" name="Picture 21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5" name="Group 42"/>
          <p:cNvGrpSpPr/>
          <p:nvPr/>
        </p:nvGrpSpPr>
        <p:grpSpPr>
          <a:xfrm>
            <a:off x="1424661" y="5429264"/>
            <a:ext cx="146943" cy="155812"/>
            <a:chOff x="4000496" y="2762752"/>
            <a:chExt cx="1714512" cy="1817997"/>
          </a:xfrm>
        </p:grpSpPr>
        <p:pic>
          <p:nvPicPr>
            <p:cNvPr id="213" name="Picture 21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14" name="Vertical Scroll 21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5" name="Picture 21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19" name="Group 62"/>
          <p:cNvGrpSpPr/>
          <p:nvPr/>
        </p:nvGrpSpPr>
        <p:grpSpPr>
          <a:xfrm>
            <a:off x="1138909" y="5643578"/>
            <a:ext cx="146943" cy="155812"/>
            <a:chOff x="4000496" y="2762752"/>
            <a:chExt cx="1714512" cy="1817997"/>
          </a:xfrm>
        </p:grpSpPr>
        <p:pic>
          <p:nvPicPr>
            <p:cNvPr id="217" name="Picture 21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18" name="Vertical Scroll 21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9" name="Picture 21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1" name="Group 66"/>
          <p:cNvGrpSpPr/>
          <p:nvPr/>
        </p:nvGrpSpPr>
        <p:grpSpPr>
          <a:xfrm>
            <a:off x="567405" y="4929198"/>
            <a:ext cx="146943" cy="155812"/>
            <a:chOff x="4000496" y="2762752"/>
            <a:chExt cx="1714512" cy="1817997"/>
          </a:xfrm>
        </p:grpSpPr>
        <p:pic>
          <p:nvPicPr>
            <p:cNvPr id="221" name="Picture 22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22" name="Vertical Scroll 22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3" name="Picture 22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2" name="Group 102"/>
          <p:cNvGrpSpPr/>
          <p:nvPr/>
        </p:nvGrpSpPr>
        <p:grpSpPr>
          <a:xfrm>
            <a:off x="1781851" y="5487766"/>
            <a:ext cx="146943" cy="155812"/>
            <a:chOff x="4000496" y="2762752"/>
            <a:chExt cx="1714512" cy="1817997"/>
          </a:xfrm>
        </p:grpSpPr>
        <p:pic>
          <p:nvPicPr>
            <p:cNvPr id="225" name="Picture 22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26" name="Vertical Scroll 22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7" name="Picture 22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5" name="Group 13"/>
          <p:cNvGrpSpPr/>
          <p:nvPr/>
        </p:nvGrpSpPr>
        <p:grpSpPr>
          <a:xfrm>
            <a:off x="1853289" y="5643578"/>
            <a:ext cx="146943" cy="155812"/>
            <a:chOff x="4000496" y="2762752"/>
            <a:chExt cx="1714512" cy="1817997"/>
          </a:xfrm>
        </p:grpSpPr>
        <p:pic>
          <p:nvPicPr>
            <p:cNvPr id="229" name="Picture 22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30" name="Vertical Scroll 22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1" name="Picture 23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6" name="Group 38"/>
          <p:cNvGrpSpPr/>
          <p:nvPr/>
        </p:nvGrpSpPr>
        <p:grpSpPr>
          <a:xfrm>
            <a:off x="1349156" y="5643578"/>
            <a:ext cx="146943" cy="155812"/>
            <a:chOff x="4000496" y="2762752"/>
            <a:chExt cx="1714512" cy="1817997"/>
          </a:xfrm>
        </p:grpSpPr>
        <p:pic>
          <p:nvPicPr>
            <p:cNvPr id="233" name="Picture 23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34" name="Vertical Scroll 2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5" name="Picture 23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27" name="Group 42"/>
          <p:cNvGrpSpPr/>
          <p:nvPr/>
        </p:nvGrpSpPr>
        <p:grpSpPr>
          <a:xfrm>
            <a:off x="924595" y="5606636"/>
            <a:ext cx="146943" cy="155812"/>
            <a:chOff x="4000496" y="2762752"/>
            <a:chExt cx="1714512" cy="1817997"/>
          </a:xfrm>
        </p:grpSpPr>
        <p:pic>
          <p:nvPicPr>
            <p:cNvPr id="237" name="Picture 23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38" name="Vertical Scroll 2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9" name="Picture 23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0" name="Group 62"/>
          <p:cNvGrpSpPr/>
          <p:nvPr/>
        </p:nvGrpSpPr>
        <p:grpSpPr>
          <a:xfrm>
            <a:off x="781719" y="5773518"/>
            <a:ext cx="146943" cy="155812"/>
            <a:chOff x="4000496" y="2762752"/>
            <a:chExt cx="1714512" cy="1817997"/>
          </a:xfrm>
        </p:grpSpPr>
        <p:pic>
          <p:nvPicPr>
            <p:cNvPr id="241" name="Picture 24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42" name="Vertical Scroll 2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3" name="Picture 24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2" name="Group 66"/>
          <p:cNvGrpSpPr/>
          <p:nvPr/>
        </p:nvGrpSpPr>
        <p:grpSpPr>
          <a:xfrm>
            <a:off x="1638975" y="5286388"/>
            <a:ext cx="146943" cy="155812"/>
            <a:chOff x="4000496" y="2762752"/>
            <a:chExt cx="1714512" cy="1817997"/>
          </a:xfrm>
        </p:grpSpPr>
        <p:pic>
          <p:nvPicPr>
            <p:cNvPr id="245" name="Picture 24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46" name="Vertical Scroll 24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7" name="Picture 24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36" name="Group 102"/>
          <p:cNvGrpSpPr/>
          <p:nvPr/>
        </p:nvGrpSpPr>
        <p:grpSpPr>
          <a:xfrm>
            <a:off x="1424661" y="5214950"/>
            <a:ext cx="146943" cy="155812"/>
            <a:chOff x="4000496" y="2762752"/>
            <a:chExt cx="1714512" cy="1817997"/>
          </a:xfrm>
        </p:grpSpPr>
        <p:pic>
          <p:nvPicPr>
            <p:cNvPr id="249" name="Picture 24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50" name="Vertical Scroll 24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1" name="Picture 25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0" name="Group 13"/>
          <p:cNvGrpSpPr/>
          <p:nvPr/>
        </p:nvGrpSpPr>
        <p:grpSpPr>
          <a:xfrm>
            <a:off x="1210347" y="5442200"/>
            <a:ext cx="146943" cy="155812"/>
            <a:chOff x="4000496" y="2762752"/>
            <a:chExt cx="1714512" cy="1817997"/>
          </a:xfrm>
        </p:grpSpPr>
        <p:pic>
          <p:nvPicPr>
            <p:cNvPr id="253" name="Picture 25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54" name="Vertical Scroll 25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5" name="Picture 25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4" name="Group 38"/>
          <p:cNvGrpSpPr/>
          <p:nvPr/>
        </p:nvGrpSpPr>
        <p:grpSpPr>
          <a:xfrm>
            <a:off x="1424661" y="5929330"/>
            <a:ext cx="146943" cy="155812"/>
            <a:chOff x="4000496" y="2762752"/>
            <a:chExt cx="1714512" cy="1817997"/>
          </a:xfrm>
        </p:grpSpPr>
        <p:pic>
          <p:nvPicPr>
            <p:cNvPr id="257" name="Picture 25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58" name="Vertical Scroll 25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9" name="Picture 25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48" name="Group 42"/>
          <p:cNvGrpSpPr/>
          <p:nvPr/>
        </p:nvGrpSpPr>
        <p:grpSpPr>
          <a:xfrm>
            <a:off x="1638975" y="5749512"/>
            <a:ext cx="146943" cy="155812"/>
            <a:chOff x="4000496" y="2762752"/>
            <a:chExt cx="1714512" cy="1817997"/>
          </a:xfrm>
        </p:grpSpPr>
        <p:pic>
          <p:nvPicPr>
            <p:cNvPr id="261" name="Picture 26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62" name="Vertical Scroll 26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3" name="Picture 26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52" name="Group 62"/>
          <p:cNvGrpSpPr/>
          <p:nvPr/>
        </p:nvGrpSpPr>
        <p:grpSpPr>
          <a:xfrm>
            <a:off x="996033" y="5857892"/>
            <a:ext cx="146943" cy="155812"/>
            <a:chOff x="4000496" y="2762752"/>
            <a:chExt cx="1714512" cy="1817997"/>
          </a:xfrm>
        </p:grpSpPr>
        <p:pic>
          <p:nvPicPr>
            <p:cNvPr id="265" name="Picture 26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66" name="Vertical Scroll 26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7" name="Picture 26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56" name="Group 66"/>
          <p:cNvGrpSpPr/>
          <p:nvPr/>
        </p:nvGrpSpPr>
        <p:grpSpPr>
          <a:xfrm>
            <a:off x="996033" y="5429264"/>
            <a:ext cx="146943" cy="155812"/>
            <a:chOff x="4000496" y="2762752"/>
            <a:chExt cx="1714512" cy="1817997"/>
          </a:xfrm>
        </p:grpSpPr>
        <p:pic>
          <p:nvPicPr>
            <p:cNvPr id="269" name="Picture 26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70" name="Vertical Scroll 26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1" name="Picture 27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60" name="Group 102"/>
          <p:cNvGrpSpPr/>
          <p:nvPr/>
        </p:nvGrpSpPr>
        <p:grpSpPr>
          <a:xfrm>
            <a:off x="2206412" y="5130576"/>
            <a:ext cx="146943" cy="155812"/>
            <a:chOff x="4000496" y="2762752"/>
            <a:chExt cx="1714512" cy="1817997"/>
          </a:xfrm>
        </p:grpSpPr>
        <p:pic>
          <p:nvPicPr>
            <p:cNvPr id="273" name="Picture 27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74" name="Vertical Scroll 27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5" name="Picture 27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64" name="Group 13"/>
          <p:cNvGrpSpPr/>
          <p:nvPr/>
        </p:nvGrpSpPr>
        <p:grpSpPr>
          <a:xfrm>
            <a:off x="2063536" y="5500702"/>
            <a:ext cx="146943" cy="155812"/>
            <a:chOff x="4000496" y="2762752"/>
            <a:chExt cx="1714512" cy="1817997"/>
          </a:xfrm>
        </p:grpSpPr>
        <p:pic>
          <p:nvPicPr>
            <p:cNvPr id="277" name="Picture 27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78" name="Vertical Scroll 27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9" name="Picture 27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68" name="Group 38"/>
          <p:cNvGrpSpPr/>
          <p:nvPr/>
        </p:nvGrpSpPr>
        <p:grpSpPr>
          <a:xfrm>
            <a:off x="1781851" y="5929330"/>
            <a:ext cx="146943" cy="155812"/>
            <a:chOff x="4000496" y="2762752"/>
            <a:chExt cx="1714512" cy="1817997"/>
          </a:xfrm>
        </p:grpSpPr>
        <p:pic>
          <p:nvPicPr>
            <p:cNvPr id="281" name="Picture 28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82" name="Vertical Scroll 28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3" name="Picture 28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72" name="Group 42"/>
          <p:cNvGrpSpPr/>
          <p:nvPr/>
        </p:nvGrpSpPr>
        <p:grpSpPr>
          <a:xfrm>
            <a:off x="1920660" y="5072074"/>
            <a:ext cx="146943" cy="155812"/>
            <a:chOff x="4000496" y="2762752"/>
            <a:chExt cx="1714512" cy="1817997"/>
          </a:xfrm>
        </p:grpSpPr>
        <p:pic>
          <p:nvPicPr>
            <p:cNvPr id="285" name="Picture 28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86" name="Vertical Scroll 28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7" name="Picture 28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76" name="Group 62"/>
          <p:cNvGrpSpPr/>
          <p:nvPr/>
        </p:nvGrpSpPr>
        <p:grpSpPr>
          <a:xfrm>
            <a:off x="1210347" y="5202014"/>
            <a:ext cx="146943" cy="155812"/>
            <a:chOff x="4000496" y="2762752"/>
            <a:chExt cx="1714512" cy="1817997"/>
          </a:xfrm>
        </p:grpSpPr>
        <p:pic>
          <p:nvPicPr>
            <p:cNvPr id="289" name="Picture 28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90" name="Vertical Scroll 28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1" name="Picture 29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0" name="Group 66"/>
          <p:cNvGrpSpPr/>
          <p:nvPr/>
        </p:nvGrpSpPr>
        <p:grpSpPr>
          <a:xfrm>
            <a:off x="1992098" y="5784008"/>
            <a:ext cx="146943" cy="155812"/>
            <a:chOff x="4000496" y="2762752"/>
            <a:chExt cx="1714512" cy="1817997"/>
          </a:xfrm>
        </p:grpSpPr>
        <p:pic>
          <p:nvPicPr>
            <p:cNvPr id="293" name="Picture 29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94" name="Vertical Scroll 29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5" name="Picture 29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4" name="Group 102"/>
          <p:cNvGrpSpPr/>
          <p:nvPr/>
        </p:nvGrpSpPr>
        <p:grpSpPr>
          <a:xfrm>
            <a:off x="1567537" y="5572140"/>
            <a:ext cx="146943" cy="155812"/>
            <a:chOff x="4000496" y="2762752"/>
            <a:chExt cx="1714512" cy="1817997"/>
          </a:xfrm>
        </p:grpSpPr>
        <p:pic>
          <p:nvPicPr>
            <p:cNvPr id="297" name="Picture 29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298" name="Vertical Scroll 29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9" name="Picture 29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88" name="Group 13"/>
          <p:cNvGrpSpPr/>
          <p:nvPr/>
        </p:nvGrpSpPr>
        <p:grpSpPr>
          <a:xfrm>
            <a:off x="1567537" y="6000768"/>
            <a:ext cx="146943" cy="155812"/>
            <a:chOff x="4000496" y="2762752"/>
            <a:chExt cx="1714512" cy="1817997"/>
          </a:xfrm>
        </p:grpSpPr>
        <p:pic>
          <p:nvPicPr>
            <p:cNvPr id="301" name="Picture 30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02" name="Vertical Scroll 30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3" name="Picture 30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92" name="Group 38"/>
          <p:cNvGrpSpPr/>
          <p:nvPr/>
        </p:nvGrpSpPr>
        <p:grpSpPr>
          <a:xfrm>
            <a:off x="2420726" y="5000636"/>
            <a:ext cx="146943" cy="155812"/>
            <a:chOff x="4000496" y="2762752"/>
            <a:chExt cx="1714512" cy="1817997"/>
          </a:xfrm>
        </p:grpSpPr>
        <p:pic>
          <p:nvPicPr>
            <p:cNvPr id="305" name="Picture 30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06" name="Vertical Scroll 30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" name="Picture 30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196" name="Group 42"/>
          <p:cNvGrpSpPr/>
          <p:nvPr/>
        </p:nvGrpSpPr>
        <p:grpSpPr>
          <a:xfrm>
            <a:off x="2281917" y="5429264"/>
            <a:ext cx="146943" cy="155812"/>
            <a:chOff x="4000496" y="2762752"/>
            <a:chExt cx="1714512" cy="1817997"/>
          </a:xfrm>
        </p:grpSpPr>
        <p:pic>
          <p:nvPicPr>
            <p:cNvPr id="309" name="Picture 30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10" name="Vertical Scroll 30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1" name="Picture 31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00" name="Group 62"/>
          <p:cNvGrpSpPr/>
          <p:nvPr/>
        </p:nvGrpSpPr>
        <p:grpSpPr>
          <a:xfrm>
            <a:off x="1210347" y="5857892"/>
            <a:ext cx="146943" cy="155812"/>
            <a:chOff x="4000496" y="2762752"/>
            <a:chExt cx="1714512" cy="1817997"/>
          </a:xfrm>
        </p:grpSpPr>
        <p:pic>
          <p:nvPicPr>
            <p:cNvPr id="313" name="Picture 31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14" name="Vertical Scroll 31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5" name="Picture 31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04" name="Group 66"/>
          <p:cNvGrpSpPr/>
          <p:nvPr/>
        </p:nvGrpSpPr>
        <p:grpSpPr>
          <a:xfrm>
            <a:off x="2067603" y="5072074"/>
            <a:ext cx="146943" cy="155812"/>
            <a:chOff x="4000496" y="2762752"/>
            <a:chExt cx="1714512" cy="1817997"/>
          </a:xfrm>
        </p:grpSpPr>
        <p:pic>
          <p:nvPicPr>
            <p:cNvPr id="317" name="Picture 31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18" name="Vertical Scroll 31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9" name="Picture 31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08" name="Group 102"/>
          <p:cNvGrpSpPr/>
          <p:nvPr/>
        </p:nvGrpSpPr>
        <p:grpSpPr>
          <a:xfrm>
            <a:off x="2210479" y="5715016"/>
            <a:ext cx="146943" cy="155812"/>
            <a:chOff x="4000496" y="2762752"/>
            <a:chExt cx="1714512" cy="1817997"/>
          </a:xfrm>
        </p:grpSpPr>
        <p:pic>
          <p:nvPicPr>
            <p:cNvPr id="321" name="Picture 32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22" name="Vertical Scroll 32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3" name="Picture 32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12" name="Group 13"/>
          <p:cNvGrpSpPr/>
          <p:nvPr/>
        </p:nvGrpSpPr>
        <p:grpSpPr>
          <a:xfrm>
            <a:off x="1849222" y="5286388"/>
            <a:ext cx="146943" cy="155812"/>
            <a:chOff x="4000496" y="2762752"/>
            <a:chExt cx="1714512" cy="1817997"/>
          </a:xfrm>
        </p:grpSpPr>
        <p:pic>
          <p:nvPicPr>
            <p:cNvPr id="325" name="Picture 32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26" name="Vertical Scroll 32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" name="Picture 32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16" name="Group 38"/>
          <p:cNvGrpSpPr/>
          <p:nvPr/>
        </p:nvGrpSpPr>
        <p:grpSpPr>
          <a:xfrm>
            <a:off x="777652" y="4953204"/>
            <a:ext cx="146943" cy="155812"/>
            <a:chOff x="4000496" y="2762752"/>
            <a:chExt cx="1714512" cy="1817997"/>
          </a:xfrm>
        </p:grpSpPr>
        <p:pic>
          <p:nvPicPr>
            <p:cNvPr id="329" name="Picture 328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30" name="Vertical Scroll 329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1" name="Picture 330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0" name="Group 42"/>
          <p:cNvGrpSpPr/>
          <p:nvPr/>
        </p:nvGrpSpPr>
        <p:grpSpPr>
          <a:xfrm>
            <a:off x="991966" y="5214950"/>
            <a:ext cx="146943" cy="155812"/>
            <a:chOff x="4000496" y="2762752"/>
            <a:chExt cx="1714512" cy="1817997"/>
          </a:xfrm>
        </p:grpSpPr>
        <p:pic>
          <p:nvPicPr>
            <p:cNvPr id="333" name="Picture 332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34" name="Vertical Scroll 333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5" name="Picture 334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4" name="Group 62"/>
          <p:cNvGrpSpPr/>
          <p:nvPr/>
        </p:nvGrpSpPr>
        <p:grpSpPr>
          <a:xfrm>
            <a:off x="777652" y="5429264"/>
            <a:ext cx="146943" cy="155812"/>
            <a:chOff x="4000496" y="2762752"/>
            <a:chExt cx="1714512" cy="1817997"/>
          </a:xfrm>
        </p:grpSpPr>
        <p:pic>
          <p:nvPicPr>
            <p:cNvPr id="337" name="Picture 336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38" name="Vertical Scroll 337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9" name="Picture 338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28" name="Group 66"/>
          <p:cNvGrpSpPr/>
          <p:nvPr/>
        </p:nvGrpSpPr>
        <p:grpSpPr>
          <a:xfrm>
            <a:off x="2067603" y="5286388"/>
            <a:ext cx="146943" cy="155812"/>
            <a:chOff x="4000496" y="2762752"/>
            <a:chExt cx="1714512" cy="1817997"/>
          </a:xfrm>
        </p:grpSpPr>
        <p:pic>
          <p:nvPicPr>
            <p:cNvPr id="341" name="Picture 340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42" name="Vertical Scroll 341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3" name="Picture 342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grpSp>
        <p:nvGrpSpPr>
          <p:cNvPr id="232" name="Group 102"/>
          <p:cNvGrpSpPr/>
          <p:nvPr/>
        </p:nvGrpSpPr>
        <p:grpSpPr>
          <a:xfrm>
            <a:off x="2424793" y="4786322"/>
            <a:ext cx="146943" cy="155812"/>
            <a:chOff x="4000496" y="2762752"/>
            <a:chExt cx="1714512" cy="1817997"/>
          </a:xfrm>
        </p:grpSpPr>
        <p:pic>
          <p:nvPicPr>
            <p:cNvPr id="345" name="Picture 344" descr="2014-12-03-134321_1284x345_scro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496" y="4120074"/>
              <a:ext cx="1714512" cy="460675"/>
            </a:xfrm>
            <a:prstGeom prst="rect">
              <a:avLst/>
            </a:prstGeom>
          </p:spPr>
        </p:pic>
        <p:sp>
          <p:nvSpPr>
            <p:cNvPr id="346" name="Vertical Scroll 345"/>
            <p:cNvSpPr/>
            <p:nvPr/>
          </p:nvSpPr>
          <p:spPr>
            <a:xfrm>
              <a:off x="4286248" y="2762752"/>
              <a:ext cx="1357322" cy="1285884"/>
            </a:xfrm>
            <a:prstGeom prst="verticalScroll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7" name="Picture 346" descr="code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036091"/>
              <a:ext cx="785818" cy="785818"/>
            </a:xfrm>
            <a:prstGeom prst="rect">
              <a:avLst/>
            </a:prstGeom>
          </p:spPr>
        </p:pic>
      </p:grpSp>
      <p:sp>
        <p:nvSpPr>
          <p:cNvPr id="320" name="Rectangle 319"/>
          <p:cNvSpPr/>
          <p:nvPr/>
        </p:nvSpPr>
        <p:spPr>
          <a:xfrm>
            <a:off x="-357222" y="1357298"/>
            <a:ext cx="10144196" cy="507209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ounded Rectangle 323"/>
          <p:cNvSpPr/>
          <p:nvPr/>
        </p:nvSpPr>
        <p:spPr>
          <a:xfrm>
            <a:off x="1857356" y="3000372"/>
            <a:ext cx="5429288" cy="857256"/>
          </a:xfrm>
          <a:prstGeom prst="roundRect">
            <a:avLst/>
          </a:prstGeom>
          <a:solidFill>
            <a:schemeClr val="tx2"/>
          </a:solidFill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mtClean="0"/>
              <a:t>Confirmation or rebuttal of existing assumptions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950199" y="508516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Changes may not even affect results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2" idx="1"/>
          </p:cNvCxnSpPr>
          <p:nvPr/>
        </p:nvCxnSpPr>
        <p:spPr>
          <a:xfrm rot="16200000" flipH="1">
            <a:off x="-258737" y="4197701"/>
            <a:ext cx="2223248" cy="19462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29" name="Rounded Rectangle 128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31" name="Straight Arrow Connector 130"/>
          <p:cNvCxnSpPr>
            <a:stCxn id="126" idx="3"/>
            <a:endCxn id="129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41" idx="3"/>
            <a:endCxn id="129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3625445" y="58469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Storing redundant results</a:t>
            </a:r>
            <a:endParaRPr lang="en-US" sz="1600" dirty="0"/>
          </a:p>
        </p:txBody>
      </p:sp>
      <p:cxnSp>
        <p:nvCxnSpPr>
          <p:cNvPr id="160" name="Elbow Connector 159"/>
          <p:cNvCxnSpPr>
            <a:stCxn id="42" idx="3"/>
            <a:endCxn id="134" idx="1"/>
          </p:cNvCxnSpPr>
          <p:nvPr/>
        </p:nvCxnSpPr>
        <p:spPr>
          <a:xfrm>
            <a:off x="2843308" y="5406637"/>
            <a:ext cx="782137" cy="761832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5287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6983415" y="2683321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Languages</a:t>
            </a:r>
            <a:endParaRPr lang="en-US" sz="1600" dirty="0"/>
          </a:p>
        </p:txBody>
      </p:sp>
      <p:cxnSp>
        <p:nvCxnSpPr>
          <p:cNvPr id="34" name="Elbow Connector 33"/>
          <p:cNvCxnSpPr>
            <a:stCxn id="11" idx="2"/>
            <a:endCxn id="33" idx="0"/>
          </p:cNvCxnSpPr>
          <p:nvPr/>
        </p:nvCxnSpPr>
        <p:spPr>
          <a:xfrm rot="16200000" flipH="1">
            <a:off x="5982402" y="789332"/>
            <a:ext cx="483587" cy="330439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950199" y="508516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Changes may not even affect results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6426957" y="354278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language has their own toolchain</a:t>
            </a:r>
            <a:endParaRPr lang="en-US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6426957" y="4313785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Yet they share many metrics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2" idx="1"/>
          </p:cNvCxnSpPr>
          <p:nvPr/>
        </p:nvCxnSpPr>
        <p:spPr>
          <a:xfrm rot="16200000" flipH="1">
            <a:off x="-258737" y="4197701"/>
            <a:ext cx="2223248" cy="19462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44" idx="3"/>
          </p:cNvCxnSpPr>
          <p:nvPr/>
        </p:nvCxnSpPr>
        <p:spPr>
          <a:xfrm rot="5400000">
            <a:off x="8075944" y="3424847"/>
            <a:ext cx="683528" cy="19528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4" idx="2"/>
            <a:endCxn id="45" idx="0"/>
          </p:cNvCxnSpPr>
          <p:nvPr/>
        </p:nvCxnSpPr>
        <p:spPr>
          <a:xfrm>
            <a:off x="7373512" y="4185724"/>
            <a:ext cx="0" cy="128061"/>
          </a:xfrm>
          <a:prstGeom prst="straightConnector1">
            <a:avLst/>
          </a:prstGeom>
          <a:ln w="2540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29" name="Rounded Rectangle 128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31" name="Straight Arrow Connector 130"/>
          <p:cNvCxnSpPr>
            <a:stCxn id="126" idx="3"/>
            <a:endCxn id="129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41" idx="3"/>
            <a:endCxn id="129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3625445" y="58469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Storing redundant results</a:t>
            </a:r>
            <a:endParaRPr lang="en-US" sz="1600" dirty="0"/>
          </a:p>
        </p:txBody>
      </p:sp>
      <p:cxnSp>
        <p:nvCxnSpPr>
          <p:cNvPr id="160" name="Elbow Connector 159"/>
          <p:cNvCxnSpPr>
            <a:stCxn id="42" idx="3"/>
            <a:endCxn id="134" idx="1"/>
          </p:cNvCxnSpPr>
          <p:nvPr/>
        </p:nvCxnSpPr>
        <p:spPr>
          <a:xfrm>
            <a:off x="2843308" y="5406637"/>
            <a:ext cx="782137" cy="761832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20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6983415" y="2683321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Languages</a:t>
            </a:r>
            <a:endParaRPr lang="en-US" sz="1600" dirty="0"/>
          </a:p>
        </p:txBody>
      </p:sp>
      <p:cxnSp>
        <p:nvCxnSpPr>
          <p:cNvPr id="34" name="Elbow Connector 33"/>
          <p:cNvCxnSpPr>
            <a:stCxn id="11" idx="2"/>
            <a:endCxn id="33" idx="0"/>
          </p:cNvCxnSpPr>
          <p:nvPr/>
        </p:nvCxnSpPr>
        <p:spPr>
          <a:xfrm rot="16200000" flipH="1">
            <a:off x="5982402" y="789332"/>
            <a:ext cx="483587" cy="330439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950199" y="508516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Changes may not even affect results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6426957" y="354278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language has their own toolchain</a:t>
            </a:r>
            <a:endParaRPr lang="en-US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6426957" y="4313785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Yet they share many metrics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2" idx="1"/>
          </p:cNvCxnSpPr>
          <p:nvPr/>
        </p:nvCxnSpPr>
        <p:spPr>
          <a:xfrm rot="16200000" flipH="1">
            <a:off x="-258737" y="4197701"/>
            <a:ext cx="2223248" cy="19462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44" idx="3"/>
          </p:cNvCxnSpPr>
          <p:nvPr/>
        </p:nvCxnSpPr>
        <p:spPr>
          <a:xfrm rot="5400000">
            <a:off x="8075944" y="3424847"/>
            <a:ext cx="683528" cy="19528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4" idx="2"/>
            <a:endCxn id="45" idx="0"/>
          </p:cNvCxnSpPr>
          <p:nvPr/>
        </p:nvCxnSpPr>
        <p:spPr>
          <a:xfrm>
            <a:off x="7373512" y="4185724"/>
            <a:ext cx="0" cy="128061"/>
          </a:xfrm>
          <a:prstGeom prst="straightConnector1">
            <a:avLst/>
          </a:prstGeom>
          <a:ln w="2540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29" name="Rounded Rectangle 128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31" name="Straight Arrow Connector 130"/>
          <p:cNvCxnSpPr>
            <a:stCxn id="126" idx="3"/>
            <a:endCxn id="129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41" idx="3"/>
            <a:endCxn id="129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3625445" y="58469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Storing redundant results</a:t>
            </a:r>
            <a:endParaRPr lang="en-US" sz="1600" dirty="0"/>
          </a:p>
        </p:txBody>
      </p:sp>
      <p:sp>
        <p:nvSpPr>
          <p:cNvPr id="140" name="Rounded Rectangle 139"/>
          <p:cNvSpPr/>
          <p:nvPr/>
        </p:nvSpPr>
        <p:spPr>
          <a:xfrm>
            <a:off x="3626743" y="4313785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Re-implementing identical analyses</a:t>
            </a:r>
            <a:endParaRPr lang="en-US" sz="1600" dirty="0"/>
          </a:p>
        </p:txBody>
      </p:sp>
      <p:cxnSp>
        <p:nvCxnSpPr>
          <p:cNvPr id="147" name="Straight Arrow Connector 146"/>
          <p:cNvCxnSpPr>
            <a:stCxn id="45" idx="1"/>
            <a:endCxn id="140" idx="3"/>
          </p:cNvCxnSpPr>
          <p:nvPr/>
        </p:nvCxnSpPr>
        <p:spPr>
          <a:xfrm flipH="1">
            <a:off x="5519852" y="4635256"/>
            <a:ext cx="90710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3625445" y="5081627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Generalizability is expensive</a:t>
            </a:r>
            <a:endParaRPr lang="en-US" sz="1600" dirty="0"/>
          </a:p>
        </p:txBody>
      </p:sp>
      <p:cxnSp>
        <p:nvCxnSpPr>
          <p:cNvPr id="152" name="Elbow Connector 151"/>
          <p:cNvCxnSpPr>
            <a:stCxn id="45" idx="1"/>
            <a:endCxn id="150" idx="3"/>
          </p:cNvCxnSpPr>
          <p:nvPr/>
        </p:nvCxnSpPr>
        <p:spPr>
          <a:xfrm rot="10800000" flipV="1">
            <a:off x="5518555" y="4635256"/>
            <a:ext cx="908403" cy="76784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42" idx="3"/>
            <a:endCxn id="134" idx="1"/>
          </p:cNvCxnSpPr>
          <p:nvPr/>
        </p:nvCxnSpPr>
        <p:spPr>
          <a:xfrm>
            <a:off x="2843308" y="5406637"/>
            <a:ext cx="782137" cy="761832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4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9687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Elbow Connector 127"/>
          <p:cNvCxnSpPr>
            <a:stCxn id="11" idx="2"/>
            <a:endCxn id="91" idx="0"/>
          </p:cNvCxnSpPr>
          <p:nvPr/>
        </p:nvCxnSpPr>
        <p:spPr>
          <a:xfrm rot="16200000" flipH="1">
            <a:off x="4332313" y="2439420"/>
            <a:ext cx="479375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1" idx="2"/>
            <a:endCxn id="17" idx="0"/>
          </p:cNvCxnSpPr>
          <p:nvPr/>
        </p:nvCxnSpPr>
        <p:spPr>
          <a:xfrm rot="5400000">
            <a:off x="2744251" y="855573"/>
            <a:ext cx="483588" cy="317191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Redundancies all over...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477726" y="1556792"/>
            <a:ext cx="2188548" cy="642942"/>
          </a:xfrm>
          <a:prstGeom prst="round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Redundancies in historical code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950201" y="354734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Few files change</a:t>
            </a:r>
            <a:endParaRPr lang="en-US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6983415" y="2683321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Languages</a:t>
            </a:r>
            <a:endParaRPr lang="en-US" sz="1600" dirty="0"/>
          </a:p>
        </p:txBody>
      </p:sp>
      <p:cxnSp>
        <p:nvCxnSpPr>
          <p:cNvPr id="34" name="Elbow Connector 33"/>
          <p:cNvCxnSpPr>
            <a:stCxn id="11" idx="2"/>
            <a:endCxn id="33" idx="0"/>
          </p:cNvCxnSpPr>
          <p:nvPr/>
        </p:nvCxnSpPr>
        <p:spPr>
          <a:xfrm rot="16200000" flipH="1">
            <a:off x="5982402" y="789332"/>
            <a:ext cx="483587" cy="330439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950200" y="431625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small parts of a file change</a:t>
            </a:r>
            <a:endParaRPr lang="en-US" sz="1600" dirty="0"/>
          </a:p>
        </p:txBody>
      </p:sp>
      <p:sp>
        <p:nvSpPr>
          <p:cNvPr id="42" name="Rounded Rectangle 41"/>
          <p:cNvSpPr/>
          <p:nvPr/>
        </p:nvSpPr>
        <p:spPr>
          <a:xfrm>
            <a:off x="950199" y="5085166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Changes may not even affect results</a:t>
            </a:r>
            <a:endParaRPr lang="en-US" sz="1600" dirty="0"/>
          </a:p>
        </p:txBody>
      </p:sp>
      <p:sp>
        <p:nvSpPr>
          <p:cNvPr id="44" name="Rounded Rectangle 43"/>
          <p:cNvSpPr/>
          <p:nvPr/>
        </p:nvSpPr>
        <p:spPr>
          <a:xfrm>
            <a:off x="6426957" y="354278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language has their own toolchain</a:t>
            </a:r>
            <a:endParaRPr lang="en-US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6426957" y="4313785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Yet they share many metrics</a:t>
            </a:r>
            <a:endParaRPr lang="en-US" sz="1600" dirty="0"/>
          </a:p>
        </p:txBody>
      </p:sp>
      <p:cxnSp>
        <p:nvCxnSpPr>
          <p:cNvPr id="46" name="Elbow Connector 45"/>
          <p:cNvCxnSpPr>
            <a:endCxn id="126" idx="1"/>
          </p:cNvCxnSpPr>
          <p:nvPr/>
        </p:nvCxnSpPr>
        <p:spPr>
          <a:xfrm rot="16200000" flipH="1">
            <a:off x="531415" y="3450030"/>
            <a:ext cx="642943" cy="19463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41" idx="1"/>
          </p:cNvCxnSpPr>
          <p:nvPr/>
        </p:nvCxnSpPr>
        <p:spPr>
          <a:xfrm rot="16200000" flipH="1">
            <a:off x="125717" y="3813243"/>
            <a:ext cx="1454339" cy="194627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42" idx="1"/>
          </p:cNvCxnSpPr>
          <p:nvPr/>
        </p:nvCxnSpPr>
        <p:spPr>
          <a:xfrm rot="16200000" flipH="1">
            <a:off x="-258737" y="4197701"/>
            <a:ext cx="2223248" cy="19462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44" idx="3"/>
          </p:cNvCxnSpPr>
          <p:nvPr/>
        </p:nvCxnSpPr>
        <p:spPr>
          <a:xfrm rot="5400000">
            <a:off x="8075944" y="3424847"/>
            <a:ext cx="683528" cy="195284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4" idx="2"/>
            <a:endCxn id="45" idx="0"/>
          </p:cNvCxnSpPr>
          <p:nvPr/>
        </p:nvCxnSpPr>
        <p:spPr>
          <a:xfrm>
            <a:off x="7373512" y="4185724"/>
            <a:ext cx="0" cy="128061"/>
          </a:xfrm>
          <a:prstGeom prst="straightConnector1">
            <a:avLst/>
          </a:prstGeom>
          <a:ln w="2540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07115" y="2683322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Across Revisions</a:t>
            </a:r>
            <a:endParaRPr lang="en-US" sz="1600" dirty="0"/>
          </a:p>
        </p:txBody>
      </p:sp>
      <p:sp>
        <p:nvSpPr>
          <p:cNvPr id="91" name="Rounded Rectangle 90"/>
          <p:cNvSpPr/>
          <p:nvPr/>
        </p:nvSpPr>
        <p:spPr>
          <a:xfrm>
            <a:off x="3679026" y="2679109"/>
            <a:ext cx="1785950" cy="64294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Impact on Code Study Tools</a:t>
            </a:r>
            <a:endParaRPr lang="en-US" sz="1600" dirty="0"/>
          </a:p>
        </p:txBody>
      </p:sp>
      <p:sp>
        <p:nvSpPr>
          <p:cNvPr id="129" name="Rounded Rectangle 128"/>
          <p:cNvSpPr/>
          <p:nvPr/>
        </p:nvSpPr>
        <p:spPr>
          <a:xfrm>
            <a:off x="3625445" y="35527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Repeated analysis of "known" code</a:t>
            </a:r>
            <a:endParaRPr lang="en-US" sz="1600" dirty="0"/>
          </a:p>
        </p:txBody>
      </p:sp>
      <p:cxnSp>
        <p:nvCxnSpPr>
          <p:cNvPr id="131" name="Straight Arrow Connector 130"/>
          <p:cNvCxnSpPr>
            <a:stCxn id="126" idx="3"/>
            <a:endCxn id="129" idx="1"/>
          </p:cNvCxnSpPr>
          <p:nvPr/>
        </p:nvCxnSpPr>
        <p:spPr>
          <a:xfrm>
            <a:off x="2843310" y="3868817"/>
            <a:ext cx="782135" cy="5452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41" idx="3"/>
            <a:endCxn id="129" idx="1"/>
          </p:cNvCxnSpPr>
          <p:nvPr/>
        </p:nvCxnSpPr>
        <p:spPr>
          <a:xfrm flipV="1">
            <a:off x="2843309" y="3874269"/>
            <a:ext cx="782136" cy="763458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3625445" y="5846998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Storing redundant results</a:t>
            </a:r>
            <a:endParaRPr lang="en-US" sz="1600" dirty="0"/>
          </a:p>
        </p:txBody>
      </p:sp>
      <p:sp>
        <p:nvSpPr>
          <p:cNvPr id="140" name="Rounded Rectangle 139"/>
          <p:cNvSpPr/>
          <p:nvPr/>
        </p:nvSpPr>
        <p:spPr>
          <a:xfrm>
            <a:off x="3626743" y="4313785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Re-implementing identical analyses</a:t>
            </a:r>
            <a:endParaRPr lang="en-US" sz="1600" dirty="0"/>
          </a:p>
        </p:txBody>
      </p:sp>
      <p:cxnSp>
        <p:nvCxnSpPr>
          <p:cNvPr id="147" name="Straight Arrow Connector 146"/>
          <p:cNvCxnSpPr>
            <a:stCxn id="45" idx="1"/>
            <a:endCxn id="140" idx="3"/>
          </p:cNvCxnSpPr>
          <p:nvPr/>
        </p:nvCxnSpPr>
        <p:spPr>
          <a:xfrm flipH="1">
            <a:off x="5519852" y="4635256"/>
            <a:ext cx="90710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3625445" y="5081627"/>
            <a:ext cx="1893109" cy="642942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Generalizability is expensive</a:t>
            </a:r>
            <a:endParaRPr lang="en-US" sz="1600" dirty="0"/>
          </a:p>
        </p:txBody>
      </p:sp>
      <p:cxnSp>
        <p:nvCxnSpPr>
          <p:cNvPr id="152" name="Elbow Connector 151"/>
          <p:cNvCxnSpPr>
            <a:stCxn id="45" idx="1"/>
            <a:endCxn id="150" idx="3"/>
          </p:cNvCxnSpPr>
          <p:nvPr/>
        </p:nvCxnSpPr>
        <p:spPr>
          <a:xfrm rot="10800000" flipV="1">
            <a:off x="5518555" y="4635256"/>
            <a:ext cx="908403" cy="76784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/>
          <p:cNvCxnSpPr>
            <a:stCxn id="42" idx="3"/>
            <a:endCxn id="134" idx="1"/>
          </p:cNvCxnSpPr>
          <p:nvPr/>
        </p:nvCxnSpPr>
        <p:spPr>
          <a:xfrm>
            <a:off x="2843308" y="5406637"/>
            <a:ext cx="782137" cy="761832"/>
          </a:xfrm>
          <a:prstGeom prst="bentConnector3">
            <a:avLst>
              <a:gd name="adj1" fmla="val 24391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389172" y="2967662"/>
            <a:ext cx="8379945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Most tools are specifically made for analyzing 1 revision in 1 language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6774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Important!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6</a:t>
            </a:r>
            <a:endParaRPr lang="de-CH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8540029"/>
              </p:ext>
            </p:extLst>
          </p:nvPr>
        </p:nvGraphicFramePr>
        <p:xfrm>
          <a:off x="154766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5065" y="5445224"/>
            <a:ext cx="289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Pick what you like!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88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1083" y="3075057"/>
            <a:ext cx="4381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#1: Avoid Checkouts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5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2411760" y="1899206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3317413" y="3043970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2862140" y="3848369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57835" y="327381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956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The Problem Domain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Static analysis (e.g. #Attr., McCabe, coupling...)</a:t>
            </a:r>
          </a:p>
        </p:txBody>
      </p:sp>
      <p:pic>
        <p:nvPicPr>
          <p:cNvPr id="155" name="Picture 154" descr="2014-12-02-113934_1730x558_scr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5798" y="4660217"/>
            <a:ext cx="4530135" cy="1461165"/>
          </a:xfrm>
          <a:prstGeom prst="rect">
            <a:avLst/>
          </a:prstGeom>
        </p:spPr>
      </p:pic>
      <p:pic>
        <p:nvPicPr>
          <p:cNvPr id="156" name="Content Placeholder 15" descr="2014-12-02-113318_1877x558_scro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8215" y="3143249"/>
            <a:ext cx="4666550" cy="1387286"/>
          </a:xfr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00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2411760" y="1899206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3317413" y="3043970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2862140" y="3848369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57835" y="327381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026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67" y="3778321"/>
            <a:ext cx="1306863" cy="13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0" idx="4"/>
            <a:endCxn id="1026" idx="1"/>
          </p:cNvCxnSpPr>
          <p:nvPr/>
        </p:nvCxnSpPr>
        <p:spPr>
          <a:xfrm flipV="1">
            <a:off x="3778888" y="4431753"/>
            <a:ext cx="1430079" cy="1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1183" y="4110959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731845" y="4386600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1" name="Rectangle 30"/>
          <p:cNvSpPr/>
          <p:nvPr/>
        </p:nvSpPr>
        <p:spPr>
          <a:xfrm>
            <a:off x="4680967" y="4386600"/>
            <a:ext cx="510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smtClean="0">
                <a:solidFill>
                  <a:prstClr val="black"/>
                </a:solidFill>
              </a:rPr>
              <a:t>write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8897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2411760" y="1899206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3317413" y="3043970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2862140" y="3848369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57835" y="327381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026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67" y="3778321"/>
            <a:ext cx="1306863" cy="13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0" idx="4"/>
            <a:endCxn id="1026" idx="1"/>
          </p:cNvCxnSpPr>
          <p:nvPr/>
        </p:nvCxnSpPr>
        <p:spPr>
          <a:xfrm flipV="1">
            <a:off x="3778888" y="4431753"/>
            <a:ext cx="1430079" cy="1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1183" y="4110959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60916" y="3075833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12250" y="2877076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506293" y="2763263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5594285" y="3212454"/>
            <a:ext cx="89264" cy="63251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924257" y="3308802"/>
            <a:ext cx="233874" cy="58333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13751" y="3528712"/>
            <a:ext cx="377801" cy="39918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70228" y="3753634"/>
            <a:ext cx="466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 smtClean="0"/>
              <a:t>read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3731845" y="4386600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1" name="Rectangle 30"/>
          <p:cNvSpPr/>
          <p:nvPr/>
        </p:nvSpPr>
        <p:spPr>
          <a:xfrm>
            <a:off x="4680967" y="4386600"/>
            <a:ext cx="510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smtClean="0">
                <a:solidFill>
                  <a:prstClr val="black"/>
                </a:solidFill>
              </a:rPr>
              <a:t>write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69939" y="2396607"/>
            <a:ext cx="744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6612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7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2411760" y="1899206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3317413" y="3043970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2862140" y="3848369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757835" y="327381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026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67" y="3778321"/>
            <a:ext cx="1306863" cy="13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>
            <a:stCxn id="10" idx="4"/>
            <a:endCxn id="1026" idx="1"/>
          </p:cNvCxnSpPr>
          <p:nvPr/>
        </p:nvCxnSpPr>
        <p:spPr>
          <a:xfrm flipV="1">
            <a:off x="3778888" y="4431753"/>
            <a:ext cx="1430079" cy="1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1183" y="4110959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460916" y="3075833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012250" y="2877076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506293" y="2763263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5594285" y="3212454"/>
            <a:ext cx="89264" cy="63251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924257" y="3308802"/>
            <a:ext cx="233874" cy="58333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13751" y="3528712"/>
            <a:ext cx="377801" cy="39918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270228" y="3753634"/>
            <a:ext cx="466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 smtClean="0"/>
              <a:t>read</a:t>
            </a:r>
            <a:endParaRPr lang="en-US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2699792" y="5360825"/>
            <a:ext cx="42750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For every file: 2 read ops + 1 write op</a:t>
            </a:r>
          </a:p>
          <a:p>
            <a:r>
              <a:rPr lang="de-CH" sz="1400" dirty="0" smtClean="0"/>
              <a:t>Checkout includes irrelevant files</a:t>
            </a:r>
          </a:p>
          <a:p>
            <a:r>
              <a:rPr lang="de-CH" sz="1400" dirty="0" smtClean="0"/>
              <a:t>Need 1 CWD for every revision to be analyzed in parallel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731845" y="4386600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1" name="Rectangle 30"/>
          <p:cNvSpPr/>
          <p:nvPr/>
        </p:nvSpPr>
        <p:spPr>
          <a:xfrm>
            <a:off x="4680967" y="4386600"/>
            <a:ext cx="5100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 smtClean="0">
                <a:solidFill>
                  <a:prstClr val="black"/>
                </a:solidFill>
              </a:rPr>
              <a:t>write</a:t>
            </a:r>
            <a:endParaRPr lang="en-US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969939" y="2396607"/>
            <a:ext cx="744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9884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34637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03197" y="1975465"/>
            <a:ext cx="3237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Only read relevant files in a single read op</a:t>
            </a:r>
          </a:p>
          <a:p>
            <a:r>
              <a:rPr lang="de-CH" sz="1400" dirty="0" smtClean="0"/>
              <a:t>No write ops</a:t>
            </a:r>
          </a:p>
          <a:p>
            <a:r>
              <a:rPr lang="de-CH" sz="1400" b="1" dirty="0" smtClean="0"/>
              <a:t>No overhead for parallization</a:t>
            </a:r>
            <a:endParaRPr lang="en-US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712460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03197" y="1975465"/>
            <a:ext cx="3237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Only read relevant files in a single read op</a:t>
            </a:r>
          </a:p>
          <a:p>
            <a:r>
              <a:rPr lang="de-CH" sz="1400" dirty="0" smtClean="0"/>
              <a:t>No write ops</a:t>
            </a:r>
          </a:p>
          <a:p>
            <a:r>
              <a:rPr lang="de-CH" sz="1400" dirty="0" smtClean="0"/>
              <a:t>No overhead for parallization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076056" y="4117765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76056" y="3280508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Tool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76056" y="3699136"/>
            <a:ext cx="2338001" cy="338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Abstraction Layer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358721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89992" y="5400856"/>
            <a:ext cx="7126424" cy="822812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8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03197" y="1975465"/>
            <a:ext cx="3237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Only read relevant files in a single read op</a:t>
            </a:r>
          </a:p>
          <a:p>
            <a:r>
              <a:rPr lang="de-CH" sz="1400" dirty="0" smtClean="0"/>
              <a:t>No write ops</a:t>
            </a:r>
          </a:p>
          <a:p>
            <a:r>
              <a:rPr lang="de-CH" sz="1400" dirty="0" smtClean="0"/>
              <a:t>No overhead for parallization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076056" y="4117765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76056" y="3280508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Tool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76056" y="3699136"/>
            <a:ext cx="2338001" cy="338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Abstraction Layer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90250" y="5093079"/>
            <a:ext cx="2035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E.g. for the JDK Compiler: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9992" y="5400856"/>
            <a:ext cx="725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Lucida Console" panose="020B0609040504020204" pitchFamily="49" charset="0"/>
              </a:rPr>
              <a:t>c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lass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latin typeface="Lucida Console" panose="020B0609040504020204" pitchFamily="49" charset="0"/>
              </a:rPr>
              <a:t>JavaSourceFromCharrArray</a:t>
            </a:r>
            <a:r>
              <a:rPr lang="en-US" sz="1200" dirty="0" smtClean="0">
                <a:latin typeface="Lucida Console" panose="020B0609040504020204" pitchFamily="49" charset="0"/>
              </a:rPr>
              <a:t>(</a:t>
            </a:r>
            <a:r>
              <a:rPr lang="en-US" sz="12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name</a:t>
            </a:r>
            <a:r>
              <a:rPr lang="en-US" sz="1200" dirty="0" smtClean="0">
                <a:latin typeface="Lucida Console" panose="020B0609040504020204" pitchFamily="49" charset="0"/>
              </a:rPr>
              <a:t>: String, </a:t>
            </a:r>
            <a:r>
              <a:rPr lang="en-US" sz="1200" dirty="0" err="1" smtClean="0">
                <a:solidFill>
                  <a:srgbClr val="7030A0"/>
                </a:solidFill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code</a:t>
            </a:r>
            <a:r>
              <a:rPr lang="en-US" sz="1200" dirty="0" smtClean="0">
                <a:latin typeface="Lucida Console" panose="020B0609040504020204" pitchFamily="49" charset="0"/>
              </a:rPr>
              <a:t>: </a:t>
            </a:r>
            <a:r>
              <a:rPr lang="en-US" sz="1200" dirty="0" err="1" smtClean="0">
                <a:latin typeface="Lucida Console" panose="020B0609040504020204" pitchFamily="49" charset="0"/>
              </a:rPr>
              <a:t>CharBuffer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r>
              <a:rPr lang="en-US" sz="1200" dirty="0">
                <a:solidFill>
                  <a:srgbClr val="7030A0"/>
                </a:solidFill>
                <a:latin typeface="Lucida Console" panose="020B0609040504020204" pitchFamily="49" charset="0"/>
              </a:rPr>
              <a:t>e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xtends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SimpleJavaFileObject</a:t>
            </a:r>
            <a:r>
              <a:rPr lang="en-US" sz="1200" dirty="0" smtClean="0">
                <a:latin typeface="Lucida Console" panose="020B0609040504020204" pitchFamily="49" charset="0"/>
              </a:rPr>
              <a:t>(</a:t>
            </a:r>
            <a:r>
              <a:rPr lang="en-US" sz="1200" dirty="0" err="1" smtClean="0">
                <a:latin typeface="Lucida Console" panose="020B0609040504020204" pitchFamily="49" charset="0"/>
              </a:rPr>
              <a:t>URI.create</a:t>
            </a:r>
            <a:r>
              <a:rPr lang="en-US" sz="1200" dirty="0" smtClean="0">
                <a:latin typeface="Lucida Console" panose="020B0609040504020204" pitchFamily="49" charset="0"/>
              </a:rPr>
              <a:t>("string:///" + name), </a:t>
            </a:r>
            <a:r>
              <a:rPr lang="en-US" sz="1200" dirty="0" err="1" smtClean="0">
                <a:latin typeface="Lucida Console" panose="020B0609040504020204" pitchFamily="49" charset="0"/>
              </a:rPr>
              <a:t>Kind.SOURCE</a:t>
            </a:r>
            <a:r>
              <a:rPr lang="en-US" sz="1200" dirty="0" smtClean="0">
                <a:latin typeface="Lucida Console" panose="020B0609040504020204" pitchFamily="49" charset="0"/>
              </a:rPr>
              <a:t>) {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  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override </a:t>
            </a:r>
            <a:r>
              <a:rPr lang="en-US" sz="1200" dirty="0" err="1" smtClean="0">
                <a:solidFill>
                  <a:srgbClr val="7030A0"/>
                </a:solidFill>
                <a:latin typeface="Lucida Console" panose="020B0609040504020204" pitchFamily="49" charset="0"/>
              </a:rPr>
              <a:t>def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getCharContent</a:t>
            </a:r>
            <a:r>
              <a:rPr lang="en-US" sz="1200" dirty="0" smtClean="0">
                <a:latin typeface="Lucida Console" panose="020B0609040504020204" pitchFamily="49" charset="0"/>
              </a:rPr>
              <a:t>(): </a:t>
            </a:r>
            <a:r>
              <a:rPr lang="en-US" sz="1200" dirty="0" err="1" smtClean="0">
                <a:latin typeface="Lucida Console" panose="020B0609040504020204" pitchFamily="49" charset="0"/>
              </a:rPr>
              <a:t>CharSequence</a:t>
            </a:r>
            <a:r>
              <a:rPr lang="en-US" sz="1200" dirty="0" smtClean="0">
                <a:latin typeface="Lucida Console" panose="020B0609040504020204" pitchFamily="49" charset="0"/>
              </a:rPr>
              <a:t> = code</a:t>
            </a:r>
            <a:endParaRPr lang="en-US" sz="1200" dirty="0">
              <a:latin typeface="Lucida Console" panose="020B0609040504020204" pitchFamily="49" charset="0"/>
            </a:endParaRPr>
          </a:p>
          <a:p>
            <a:r>
              <a:rPr lang="en-US" sz="1200" dirty="0">
                <a:latin typeface="Lucida Console" panose="020B0609040504020204" pitchFamily="49" charset="0"/>
              </a:rPr>
              <a:t>}</a:t>
            </a:r>
            <a:endParaRPr lang="en-US" sz="1200" dirty="0" smtClean="0">
              <a:latin typeface="Lucida Console" panose="020B06090405040202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4" name="Freeform 33"/>
          <p:cNvSpPr/>
          <p:nvPr/>
        </p:nvSpPr>
        <p:spPr>
          <a:xfrm>
            <a:off x="4829957" y="3895249"/>
            <a:ext cx="3026475" cy="1386221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  <a:gd name="connsiteX0" fmla="*/ 3253858 w 3817396"/>
              <a:gd name="connsiteY0" fmla="*/ 3072609 h 3072609"/>
              <a:gd name="connsiteX1" fmla="*/ 3551963 w 3817396"/>
              <a:gd name="connsiteY1" fmla="*/ 1675714 h 3072609"/>
              <a:gd name="connsiteX2" fmla="*/ 0 w 3817396"/>
              <a:gd name="connsiteY2" fmla="*/ 24 h 3072609"/>
              <a:gd name="connsiteX0" fmla="*/ 3253858 w 3573241"/>
              <a:gd name="connsiteY0" fmla="*/ 3072763 h 3072763"/>
              <a:gd name="connsiteX1" fmla="*/ 3140483 w 3573241"/>
              <a:gd name="connsiteY1" fmla="*/ 662408 h 3072763"/>
              <a:gd name="connsiteX2" fmla="*/ 0 w 3573241"/>
              <a:gd name="connsiteY2" fmla="*/ 178 h 3072763"/>
              <a:gd name="connsiteX0" fmla="*/ 3253858 w 3724288"/>
              <a:gd name="connsiteY0" fmla="*/ 3168310 h 3168310"/>
              <a:gd name="connsiteX1" fmla="*/ 3140483 w 3724288"/>
              <a:gd name="connsiteY1" fmla="*/ 757955 h 3168310"/>
              <a:gd name="connsiteX2" fmla="*/ 0 w 3724288"/>
              <a:gd name="connsiteY2" fmla="*/ 95725 h 3168310"/>
              <a:gd name="connsiteX0" fmla="*/ 4159549 w 4295227"/>
              <a:gd name="connsiteY0" fmla="*/ 1809921 h 1809921"/>
              <a:gd name="connsiteX1" fmla="*/ 3140483 w 4295227"/>
              <a:gd name="connsiteY1" fmla="*/ 662309 h 1809921"/>
              <a:gd name="connsiteX2" fmla="*/ 0 w 4295227"/>
              <a:gd name="connsiteY2" fmla="*/ 79 h 1809921"/>
              <a:gd name="connsiteX0" fmla="*/ 1102840 w 1199623"/>
              <a:gd name="connsiteY0" fmla="*/ 1173789 h 2559992"/>
              <a:gd name="connsiteX1" fmla="*/ 83774 w 1199623"/>
              <a:gd name="connsiteY1" fmla="*/ 26177 h 2559992"/>
              <a:gd name="connsiteX2" fmla="*/ 0 w 1199623"/>
              <a:gd name="connsiteY2" fmla="*/ 2559992 h 2559992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2644257 w 3142690"/>
              <a:gd name="connsiteY0" fmla="*/ 30 h 1386233"/>
              <a:gd name="connsiteX1" fmla="*/ 2914060 w 3142690"/>
              <a:gd name="connsiteY1" fmla="*/ 742178 h 1386233"/>
              <a:gd name="connsiteX2" fmla="*/ 0 w 3142690"/>
              <a:gd name="connsiteY2" fmla="*/ 1386233 h 1386233"/>
              <a:gd name="connsiteX0" fmla="*/ 2644257 w 3142690"/>
              <a:gd name="connsiteY0" fmla="*/ 30 h 1386233"/>
              <a:gd name="connsiteX1" fmla="*/ 2914060 w 3142690"/>
              <a:gd name="connsiteY1" fmla="*/ 742178 h 1386233"/>
              <a:gd name="connsiteX2" fmla="*/ 0 w 3142690"/>
              <a:gd name="connsiteY2" fmla="*/ 1386233 h 1386233"/>
              <a:gd name="connsiteX0" fmla="*/ 2644257 w 3026475"/>
              <a:gd name="connsiteY0" fmla="*/ 18 h 1386221"/>
              <a:gd name="connsiteX1" fmla="*/ 2731180 w 3026475"/>
              <a:gd name="connsiteY1" fmla="*/ 1099218 h 1386221"/>
              <a:gd name="connsiteX2" fmla="*/ 0 w 3026475"/>
              <a:gd name="connsiteY2" fmla="*/ 1386221 h 1386221"/>
              <a:gd name="connsiteX0" fmla="*/ 2644257 w 3026475"/>
              <a:gd name="connsiteY0" fmla="*/ 18 h 1386221"/>
              <a:gd name="connsiteX1" fmla="*/ 2731180 w 3026475"/>
              <a:gd name="connsiteY1" fmla="*/ 1099218 h 1386221"/>
              <a:gd name="connsiteX2" fmla="*/ 0 w 3026475"/>
              <a:gd name="connsiteY2" fmla="*/ 1386221 h 13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6475" h="1386221">
                <a:moveTo>
                  <a:pt x="2644257" y="18"/>
                </a:moveTo>
                <a:cubicBezTo>
                  <a:pt x="3099885" y="-4475"/>
                  <a:pt x="3171889" y="868184"/>
                  <a:pt x="2731180" y="1099218"/>
                </a:cubicBezTo>
                <a:cubicBezTo>
                  <a:pt x="2290471" y="1330252"/>
                  <a:pt x="237842" y="178193"/>
                  <a:pt x="0" y="1386221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5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189992" y="5400856"/>
            <a:ext cx="7126424" cy="822812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Avoid checkouts</a:t>
            </a:r>
            <a:endParaRPr lang="de-CH" dirty="0"/>
          </a:p>
        </p:txBody>
      </p:sp>
      <p:sp>
        <p:nvSpPr>
          <p:cNvPr id="5" name="Cloud 4"/>
          <p:cNvSpPr/>
          <p:nvPr/>
        </p:nvSpPr>
        <p:spPr>
          <a:xfrm>
            <a:off x="741061" y="1753228"/>
            <a:ext cx="1811305" cy="114598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1"/>
            <a:endCxn id="10" idx="1"/>
          </p:cNvCxnSpPr>
          <p:nvPr/>
        </p:nvCxnSpPr>
        <p:spPr>
          <a:xfrm>
            <a:off x="1646714" y="2897992"/>
            <a:ext cx="3101" cy="804399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67"/>
          <p:cNvGrpSpPr/>
          <p:nvPr/>
        </p:nvGrpSpPr>
        <p:grpSpPr>
          <a:xfrm>
            <a:off x="1191441" y="3702391"/>
            <a:ext cx="916748" cy="1166769"/>
            <a:chOff x="1312409" y="3561103"/>
            <a:chExt cx="785818" cy="1000132"/>
          </a:xfrm>
        </p:grpSpPr>
        <p:sp>
          <p:nvSpPr>
            <p:cNvPr id="10" name="Can 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087136" y="3127838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117325" y="4075110"/>
            <a:ext cx="417964" cy="395966"/>
            <a:chOff x="4010020" y="2795582"/>
            <a:chExt cx="1357322" cy="1285884"/>
          </a:xfrm>
        </p:grpSpPr>
        <p:sp>
          <p:nvSpPr>
            <p:cNvPr id="22" name="Vertical Scroll 21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901301" y="3571054"/>
            <a:ext cx="417964" cy="395966"/>
            <a:chOff x="4010020" y="2795582"/>
            <a:chExt cx="1357322" cy="1285884"/>
          </a:xfrm>
        </p:grpSpPr>
        <p:sp>
          <p:nvSpPr>
            <p:cNvPr id="25" name="Vertical Scroll 24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450734" y="3323801"/>
            <a:ext cx="417964" cy="395966"/>
            <a:chOff x="4010020" y="2795582"/>
            <a:chExt cx="1357322" cy="1285884"/>
          </a:xfrm>
        </p:grpSpPr>
        <p:sp>
          <p:nvSpPr>
            <p:cNvPr id="28" name="Vertical Scroll 27"/>
            <p:cNvSpPr/>
            <p:nvPr/>
          </p:nvSpPr>
          <p:spPr>
            <a:xfrm>
              <a:off x="4010020" y="2795582"/>
              <a:ext cx="1357322" cy="1285884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 descr="code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5772" y="3068921"/>
              <a:ext cx="785818" cy="785818"/>
            </a:xfrm>
            <a:prstGeom prst="rect">
              <a:avLst/>
            </a:prstGeom>
          </p:spPr>
        </p:pic>
      </p:grpSp>
      <p:cxnSp>
        <p:nvCxnSpPr>
          <p:cNvPr id="30" name="Straight Arrow Connector 29"/>
          <p:cNvCxnSpPr/>
          <p:nvPr/>
        </p:nvCxnSpPr>
        <p:spPr>
          <a:xfrm flipV="1">
            <a:off x="2160548" y="3772992"/>
            <a:ext cx="467442" cy="25934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162908" y="3990893"/>
            <a:ext cx="644853" cy="238154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160548" y="4281665"/>
            <a:ext cx="855489" cy="138272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33926" y="3188868"/>
            <a:ext cx="730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analyze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03197" y="1975465"/>
            <a:ext cx="32372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Only read relevant files in a single read op</a:t>
            </a:r>
          </a:p>
          <a:p>
            <a:r>
              <a:rPr lang="de-CH" sz="1400" dirty="0" smtClean="0"/>
              <a:t>No write ops</a:t>
            </a:r>
          </a:p>
          <a:p>
            <a:r>
              <a:rPr lang="de-CH" sz="1400" dirty="0" smtClean="0"/>
              <a:t>No overhead for parallization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5076056" y="4117765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76056" y="3280508"/>
            <a:ext cx="2338001" cy="338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Tool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76056" y="3699136"/>
            <a:ext cx="2338001" cy="338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Abstraction Layer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090250" y="5093079"/>
            <a:ext cx="2035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E.g. for the JDK Compiler: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89992" y="5400856"/>
            <a:ext cx="725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Lucida Console" panose="020B0609040504020204" pitchFamily="49" charset="0"/>
              </a:rPr>
              <a:t>c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lass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latin typeface="Lucida Console" panose="020B0609040504020204" pitchFamily="49" charset="0"/>
              </a:rPr>
              <a:t>JavaSourceFromCharrArray</a:t>
            </a:r>
            <a:r>
              <a:rPr lang="en-US" sz="1200" dirty="0" smtClean="0">
                <a:latin typeface="Lucida Console" panose="020B0609040504020204" pitchFamily="49" charset="0"/>
              </a:rPr>
              <a:t>(</a:t>
            </a:r>
            <a:r>
              <a:rPr lang="en-US" sz="12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name</a:t>
            </a:r>
            <a:r>
              <a:rPr lang="en-US" sz="1200" dirty="0" smtClean="0">
                <a:latin typeface="Lucida Console" panose="020B0609040504020204" pitchFamily="49" charset="0"/>
              </a:rPr>
              <a:t>: String, </a:t>
            </a:r>
            <a:r>
              <a:rPr lang="en-US" sz="1200" dirty="0" err="1" smtClean="0">
                <a:solidFill>
                  <a:srgbClr val="7030A0"/>
                </a:solidFill>
                <a:latin typeface="Lucida Console" panose="020B0609040504020204" pitchFamily="49" charset="0"/>
              </a:rPr>
              <a:t>val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smtClean="0">
                <a:solidFill>
                  <a:schemeClr val="accent6"/>
                </a:solidFill>
                <a:latin typeface="Lucida Console" panose="020B0609040504020204" pitchFamily="49" charset="0"/>
              </a:rPr>
              <a:t>code</a:t>
            </a:r>
            <a:r>
              <a:rPr lang="en-US" sz="1200" dirty="0" smtClean="0">
                <a:latin typeface="Lucida Console" panose="020B0609040504020204" pitchFamily="49" charset="0"/>
              </a:rPr>
              <a:t>: </a:t>
            </a:r>
            <a:r>
              <a:rPr lang="en-US" sz="1200" dirty="0" err="1" smtClean="0">
                <a:latin typeface="Lucida Console" panose="020B0609040504020204" pitchFamily="49" charset="0"/>
              </a:rPr>
              <a:t>CharBuffer</a:t>
            </a:r>
            <a:r>
              <a:rPr lang="en-US" sz="1200" dirty="0" smtClean="0">
                <a:latin typeface="Lucida Console" panose="020B0609040504020204" pitchFamily="49" charset="0"/>
              </a:rPr>
              <a:t>)</a:t>
            </a:r>
          </a:p>
          <a:p>
            <a:r>
              <a:rPr lang="en-US" sz="1200" dirty="0">
                <a:solidFill>
                  <a:srgbClr val="7030A0"/>
                </a:solidFill>
                <a:latin typeface="Lucida Console" panose="020B0609040504020204" pitchFamily="49" charset="0"/>
              </a:rPr>
              <a:t>e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xtends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SimpleJavaFileObject</a:t>
            </a:r>
            <a:r>
              <a:rPr lang="en-US" sz="1200" dirty="0" smtClean="0">
                <a:latin typeface="Lucida Console" panose="020B0609040504020204" pitchFamily="49" charset="0"/>
              </a:rPr>
              <a:t>(</a:t>
            </a:r>
            <a:r>
              <a:rPr lang="en-US" sz="1200" dirty="0" err="1" smtClean="0">
                <a:latin typeface="Lucida Console" panose="020B0609040504020204" pitchFamily="49" charset="0"/>
              </a:rPr>
              <a:t>URI.create</a:t>
            </a:r>
            <a:r>
              <a:rPr lang="en-US" sz="1200" dirty="0" smtClean="0">
                <a:latin typeface="Lucida Console" panose="020B0609040504020204" pitchFamily="49" charset="0"/>
              </a:rPr>
              <a:t>("string:///" + name), </a:t>
            </a:r>
            <a:r>
              <a:rPr lang="en-US" sz="1200" dirty="0" err="1" smtClean="0">
                <a:latin typeface="Lucida Console" panose="020B0609040504020204" pitchFamily="49" charset="0"/>
              </a:rPr>
              <a:t>Kind.SOURCE</a:t>
            </a:r>
            <a:r>
              <a:rPr lang="en-US" sz="1200" dirty="0" smtClean="0">
                <a:latin typeface="Lucida Console" panose="020B0609040504020204" pitchFamily="49" charset="0"/>
              </a:rPr>
              <a:t>) {</a:t>
            </a:r>
          </a:p>
          <a:p>
            <a:r>
              <a:rPr lang="en-US" sz="1200" dirty="0" smtClean="0">
                <a:latin typeface="Lucida Console" panose="020B0609040504020204" pitchFamily="49" charset="0"/>
              </a:rPr>
              <a:t>  </a:t>
            </a:r>
            <a:r>
              <a:rPr lang="en-US" sz="1200" dirty="0" smtClean="0">
                <a:solidFill>
                  <a:srgbClr val="7030A0"/>
                </a:solidFill>
                <a:latin typeface="Lucida Console" panose="020B0609040504020204" pitchFamily="49" charset="0"/>
              </a:rPr>
              <a:t>override </a:t>
            </a:r>
            <a:r>
              <a:rPr lang="en-US" sz="1200" dirty="0" err="1" smtClean="0">
                <a:solidFill>
                  <a:srgbClr val="7030A0"/>
                </a:solidFill>
                <a:latin typeface="Lucida Console" panose="020B0609040504020204" pitchFamily="49" charset="0"/>
              </a:rPr>
              <a:t>def</a:t>
            </a:r>
            <a:r>
              <a:rPr lang="en-US" sz="1200" dirty="0" smtClean="0">
                <a:latin typeface="Lucida Console" panose="020B0609040504020204" pitchFamily="49" charset="0"/>
              </a:rPr>
              <a:t> </a:t>
            </a:r>
            <a:r>
              <a:rPr lang="en-US" sz="1200" dirty="0" err="1" smtClean="0">
                <a:solidFill>
                  <a:srgbClr val="FF0000"/>
                </a:solidFill>
                <a:latin typeface="Lucida Console" panose="020B0609040504020204" pitchFamily="49" charset="0"/>
              </a:rPr>
              <a:t>getCharContent</a:t>
            </a:r>
            <a:r>
              <a:rPr lang="en-US" sz="1200" dirty="0" smtClean="0">
                <a:latin typeface="Lucida Console" panose="020B0609040504020204" pitchFamily="49" charset="0"/>
              </a:rPr>
              <a:t>(): </a:t>
            </a:r>
            <a:r>
              <a:rPr lang="en-US" sz="1200" dirty="0" err="1" smtClean="0">
                <a:latin typeface="Lucida Console" panose="020B0609040504020204" pitchFamily="49" charset="0"/>
              </a:rPr>
              <a:t>CharSequence</a:t>
            </a:r>
            <a:r>
              <a:rPr lang="en-US" sz="1200" dirty="0" smtClean="0">
                <a:latin typeface="Lucida Console" panose="020B0609040504020204" pitchFamily="49" charset="0"/>
              </a:rPr>
              <a:t> = code</a:t>
            </a:r>
            <a:endParaRPr lang="en-US" sz="1200" dirty="0">
              <a:latin typeface="Lucida Console" panose="020B0609040504020204" pitchFamily="49" charset="0"/>
            </a:endParaRPr>
          </a:p>
          <a:p>
            <a:r>
              <a:rPr lang="en-US" sz="1200" dirty="0">
                <a:latin typeface="Lucida Console" panose="020B0609040504020204" pitchFamily="49" charset="0"/>
              </a:rPr>
              <a:t>}</a:t>
            </a:r>
            <a:endParaRPr lang="en-US" sz="1200" dirty="0" smtClean="0">
              <a:latin typeface="Lucida Console" panose="020B0609040504020204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9260" y="4388925"/>
            <a:ext cx="4663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i="1" dirty="0">
                <a:solidFill>
                  <a:prstClr val="black"/>
                </a:solidFill>
              </a:rPr>
              <a:t>read</a:t>
            </a:r>
            <a:endParaRPr lang="en-US" sz="1200" i="1" dirty="0"/>
          </a:p>
        </p:txBody>
      </p:sp>
      <p:sp>
        <p:nvSpPr>
          <p:cNvPr id="34" name="Freeform 33"/>
          <p:cNvSpPr/>
          <p:nvPr/>
        </p:nvSpPr>
        <p:spPr>
          <a:xfrm>
            <a:off x="4829957" y="3895249"/>
            <a:ext cx="3026475" cy="1386221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  <a:gd name="connsiteX0" fmla="*/ 3253858 w 3817396"/>
              <a:gd name="connsiteY0" fmla="*/ 3072609 h 3072609"/>
              <a:gd name="connsiteX1" fmla="*/ 3551963 w 3817396"/>
              <a:gd name="connsiteY1" fmla="*/ 1675714 h 3072609"/>
              <a:gd name="connsiteX2" fmla="*/ 0 w 3817396"/>
              <a:gd name="connsiteY2" fmla="*/ 24 h 3072609"/>
              <a:gd name="connsiteX0" fmla="*/ 3253858 w 3573241"/>
              <a:gd name="connsiteY0" fmla="*/ 3072763 h 3072763"/>
              <a:gd name="connsiteX1" fmla="*/ 3140483 w 3573241"/>
              <a:gd name="connsiteY1" fmla="*/ 662408 h 3072763"/>
              <a:gd name="connsiteX2" fmla="*/ 0 w 3573241"/>
              <a:gd name="connsiteY2" fmla="*/ 178 h 3072763"/>
              <a:gd name="connsiteX0" fmla="*/ 3253858 w 3724288"/>
              <a:gd name="connsiteY0" fmla="*/ 3168310 h 3168310"/>
              <a:gd name="connsiteX1" fmla="*/ 3140483 w 3724288"/>
              <a:gd name="connsiteY1" fmla="*/ 757955 h 3168310"/>
              <a:gd name="connsiteX2" fmla="*/ 0 w 3724288"/>
              <a:gd name="connsiteY2" fmla="*/ 95725 h 3168310"/>
              <a:gd name="connsiteX0" fmla="*/ 4159549 w 4295227"/>
              <a:gd name="connsiteY0" fmla="*/ 1809921 h 1809921"/>
              <a:gd name="connsiteX1" fmla="*/ 3140483 w 4295227"/>
              <a:gd name="connsiteY1" fmla="*/ 662309 h 1809921"/>
              <a:gd name="connsiteX2" fmla="*/ 0 w 4295227"/>
              <a:gd name="connsiteY2" fmla="*/ 79 h 1809921"/>
              <a:gd name="connsiteX0" fmla="*/ 1102840 w 1199623"/>
              <a:gd name="connsiteY0" fmla="*/ 1173789 h 2559992"/>
              <a:gd name="connsiteX1" fmla="*/ 83774 w 1199623"/>
              <a:gd name="connsiteY1" fmla="*/ 26177 h 2559992"/>
              <a:gd name="connsiteX2" fmla="*/ 0 w 1199623"/>
              <a:gd name="connsiteY2" fmla="*/ 2559992 h 2559992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1102840 w 1488383"/>
              <a:gd name="connsiteY0" fmla="*/ 30 h 1386233"/>
              <a:gd name="connsiteX1" fmla="*/ 1372643 w 1488383"/>
              <a:gd name="connsiteY1" fmla="*/ 742178 h 1386233"/>
              <a:gd name="connsiteX2" fmla="*/ 0 w 1488383"/>
              <a:gd name="connsiteY2" fmla="*/ 1386233 h 1386233"/>
              <a:gd name="connsiteX0" fmla="*/ 2644257 w 3142690"/>
              <a:gd name="connsiteY0" fmla="*/ 30 h 1386233"/>
              <a:gd name="connsiteX1" fmla="*/ 2914060 w 3142690"/>
              <a:gd name="connsiteY1" fmla="*/ 742178 h 1386233"/>
              <a:gd name="connsiteX2" fmla="*/ 0 w 3142690"/>
              <a:gd name="connsiteY2" fmla="*/ 1386233 h 1386233"/>
              <a:gd name="connsiteX0" fmla="*/ 2644257 w 3142690"/>
              <a:gd name="connsiteY0" fmla="*/ 30 h 1386233"/>
              <a:gd name="connsiteX1" fmla="*/ 2914060 w 3142690"/>
              <a:gd name="connsiteY1" fmla="*/ 742178 h 1386233"/>
              <a:gd name="connsiteX2" fmla="*/ 0 w 3142690"/>
              <a:gd name="connsiteY2" fmla="*/ 1386233 h 1386233"/>
              <a:gd name="connsiteX0" fmla="*/ 2644257 w 3026475"/>
              <a:gd name="connsiteY0" fmla="*/ 18 h 1386221"/>
              <a:gd name="connsiteX1" fmla="*/ 2731180 w 3026475"/>
              <a:gd name="connsiteY1" fmla="*/ 1099218 h 1386221"/>
              <a:gd name="connsiteX2" fmla="*/ 0 w 3026475"/>
              <a:gd name="connsiteY2" fmla="*/ 1386221 h 1386221"/>
              <a:gd name="connsiteX0" fmla="*/ 2644257 w 3026475"/>
              <a:gd name="connsiteY0" fmla="*/ 18 h 1386221"/>
              <a:gd name="connsiteX1" fmla="*/ 2731180 w 3026475"/>
              <a:gd name="connsiteY1" fmla="*/ 1099218 h 1386221"/>
              <a:gd name="connsiteX2" fmla="*/ 0 w 3026475"/>
              <a:gd name="connsiteY2" fmla="*/ 1386221 h 138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6475" h="1386221">
                <a:moveTo>
                  <a:pt x="2644257" y="18"/>
                </a:moveTo>
                <a:cubicBezTo>
                  <a:pt x="3099885" y="-4475"/>
                  <a:pt x="3171889" y="868184"/>
                  <a:pt x="2731180" y="1099218"/>
                </a:cubicBezTo>
                <a:cubicBezTo>
                  <a:pt x="2290471" y="1330252"/>
                  <a:pt x="237842" y="178193"/>
                  <a:pt x="0" y="1386221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The simplest time-saver:</a:t>
            </a:r>
          </a:p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If you can - operate directly on bare Git</a:t>
            </a: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72505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1291" y="2767281"/>
            <a:ext cx="8281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#2: Use a multi-revision representation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of your sources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93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Merge</a:t>
            </a:r>
            <a:r>
              <a:rPr lang="fr-CH" dirty="0" smtClean="0"/>
              <a:t> </a:t>
            </a:r>
            <a:r>
              <a:rPr lang="fr-CH" dirty="0" err="1" smtClean="0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</a:t>
            </a:r>
            <a:r>
              <a:rPr lang="de-CH" sz="1400" dirty="0" smtClean="0"/>
              <a:t>1</a:t>
            </a:r>
            <a:endParaRPr lang="en-US" sz="1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52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Problem Domain</a:t>
            </a:r>
            <a:endParaRPr lang="en-US" dirty="0"/>
          </a:p>
        </p:txBody>
      </p:sp>
      <p:pic>
        <p:nvPicPr>
          <p:cNvPr id="155" name="Picture 154" descr="2014-12-02-113934_1730x558_scrot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385798" y="4660217"/>
            <a:ext cx="4530135" cy="1461165"/>
          </a:xfrm>
          <a:prstGeom prst="rect">
            <a:avLst/>
          </a:prstGeom>
        </p:spPr>
      </p:pic>
      <p:pic>
        <p:nvPicPr>
          <p:cNvPr id="156" name="Content Placeholder 15" descr="2014-12-02-113318_1877x558_scrot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358215" y="3143249"/>
            <a:ext cx="4666550" cy="1387286"/>
          </a:xfrm>
        </p:spPr>
      </p:pic>
      <p:sp>
        <p:nvSpPr>
          <p:cNvPr id="157" name="TextBox 156"/>
          <p:cNvSpPr txBox="1"/>
          <p:nvPr/>
        </p:nvSpPr>
        <p:spPr>
          <a:xfrm>
            <a:off x="2714612" y="6080855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v0.7.0</a:t>
            </a:r>
            <a:endParaRPr lang="en-US" sz="1200"/>
          </a:p>
        </p:txBody>
      </p:sp>
      <p:sp>
        <p:nvSpPr>
          <p:cNvPr id="158" name="TextBox 157"/>
          <p:cNvSpPr txBox="1"/>
          <p:nvPr/>
        </p:nvSpPr>
        <p:spPr>
          <a:xfrm>
            <a:off x="321547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v1.0.0</a:t>
            </a:r>
            <a:endParaRPr lang="en-US" sz="1200"/>
          </a:p>
        </p:txBody>
      </p:sp>
      <p:sp>
        <p:nvSpPr>
          <p:cNvPr id="159" name="TextBox 158"/>
          <p:cNvSpPr txBox="1"/>
          <p:nvPr/>
        </p:nvSpPr>
        <p:spPr>
          <a:xfrm>
            <a:off x="3786975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v1.3.0</a:t>
            </a:r>
            <a:endParaRPr lang="en-US" sz="1200"/>
          </a:p>
        </p:txBody>
      </p:sp>
      <p:sp>
        <p:nvSpPr>
          <p:cNvPr id="160" name="TextBox 159"/>
          <p:cNvSpPr txBox="1"/>
          <p:nvPr/>
        </p:nvSpPr>
        <p:spPr>
          <a:xfrm>
            <a:off x="428704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v2.0.0</a:t>
            </a:r>
            <a:endParaRPr lang="en-US" sz="1200"/>
          </a:p>
        </p:txBody>
      </p:sp>
      <p:sp>
        <p:nvSpPr>
          <p:cNvPr id="161" name="TextBox 160"/>
          <p:cNvSpPr txBox="1"/>
          <p:nvPr/>
        </p:nvSpPr>
        <p:spPr>
          <a:xfrm>
            <a:off x="5082384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v3.0.0</a:t>
            </a:r>
            <a:endParaRPr lang="en-US" sz="1200"/>
          </a:p>
        </p:txBody>
      </p:sp>
      <p:sp>
        <p:nvSpPr>
          <p:cNvPr id="162" name="TextBox 161"/>
          <p:cNvSpPr txBox="1"/>
          <p:nvPr/>
        </p:nvSpPr>
        <p:spPr>
          <a:xfrm>
            <a:off x="571580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v3.3.0</a:t>
            </a:r>
            <a:endParaRPr lang="en-US" sz="1200"/>
          </a:p>
        </p:txBody>
      </p:sp>
      <p:sp>
        <p:nvSpPr>
          <p:cNvPr id="163" name="TextBox 162"/>
          <p:cNvSpPr txBox="1"/>
          <p:nvPr/>
        </p:nvSpPr>
        <p:spPr>
          <a:xfrm>
            <a:off x="6215867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v3.5.0</a:t>
            </a:r>
            <a:endParaRPr lang="en-US" sz="1200"/>
          </a:p>
        </p:txBody>
      </p:sp>
      <p:cxnSp>
        <p:nvCxnSpPr>
          <p:cNvPr id="166" name="Straight Connector 165"/>
          <p:cNvCxnSpPr/>
          <p:nvPr/>
        </p:nvCxnSpPr>
        <p:spPr>
          <a:xfrm rot="5400000">
            <a:off x="4999842" y="4644232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4500569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392906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307101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2571743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2071677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1499380" y="4635479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2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Static analysis (e.g. #Attr., McCabe, coupling...)</a:t>
            </a:r>
          </a:p>
        </p:txBody>
      </p:sp>
    </p:spTree>
    <p:extLst>
      <p:ext uri="{BB962C8B-B14F-4D97-AF65-F5344CB8AC3E}">
        <p14:creationId xmlns:p14="http://schemas.microsoft.com/office/powerpoint/2010/main" val="36274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</a:t>
            </a:r>
            <a:r>
              <a:rPr lang="de-CH" sz="1400" dirty="0" smtClean="0"/>
              <a:t>1</a:t>
            </a:r>
            <a:endParaRPr lang="en-US" sz="1400" dirty="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11</a:t>
            </a:r>
            <a:endParaRPr lang="de-CH" dirty="0"/>
          </a:p>
        </p:txBody>
      </p:sp>
      <p:grpSp>
        <p:nvGrpSpPr>
          <p:cNvPr id="578" name="Group 270"/>
          <p:cNvGrpSpPr/>
          <p:nvPr/>
        </p:nvGrpSpPr>
        <p:grpSpPr>
          <a:xfrm>
            <a:off x="4221689" y="2555053"/>
            <a:ext cx="1286415" cy="1929623"/>
            <a:chOff x="4786314" y="2714620"/>
            <a:chExt cx="428628" cy="642942"/>
          </a:xfrm>
        </p:grpSpPr>
        <p:cxnSp>
          <p:nvCxnSpPr>
            <p:cNvPr id="579" name="Straight Connector 578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6" name="TextBox 775"/>
          <p:cNvSpPr txBox="1"/>
          <p:nvPr/>
        </p:nvSpPr>
        <p:spPr>
          <a:xfrm>
            <a:off x="5789832" y="3149742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/>
              <a:t>rev. 1</a:t>
            </a:r>
            <a:endParaRPr lang="en-US" sz="4000" dirty="0"/>
          </a:p>
        </p:txBody>
      </p:sp>
      <p:sp>
        <p:nvSpPr>
          <p:cNvPr id="178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12</a:t>
            </a:r>
            <a:endParaRPr lang="de-CH" dirty="0"/>
          </a:p>
        </p:txBody>
      </p:sp>
      <p:grpSp>
        <p:nvGrpSpPr>
          <p:cNvPr id="540" name="Group 271"/>
          <p:cNvGrpSpPr/>
          <p:nvPr/>
        </p:nvGrpSpPr>
        <p:grpSpPr>
          <a:xfrm>
            <a:off x="3573716" y="2564904"/>
            <a:ext cx="1934388" cy="1929622"/>
            <a:chOff x="5356230" y="2714620"/>
            <a:chExt cx="644530" cy="642942"/>
          </a:xfrm>
        </p:grpSpPr>
        <p:cxnSp>
          <p:nvCxnSpPr>
            <p:cNvPr id="541" name="Straight Connector 540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TextBox 281"/>
          <p:cNvSpPr txBox="1"/>
          <p:nvPr/>
        </p:nvSpPr>
        <p:spPr>
          <a:xfrm>
            <a:off x="5789832" y="3149742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/>
              <a:t>rev. </a:t>
            </a:r>
            <a:r>
              <a:rPr lang="de-CH" sz="4000" dirty="0"/>
              <a:t>2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36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13</a:t>
            </a:r>
            <a:endParaRPr lang="de-CH" dirty="0"/>
          </a:p>
        </p:txBody>
      </p:sp>
      <p:grpSp>
        <p:nvGrpSpPr>
          <p:cNvPr id="502" name="Group 272"/>
          <p:cNvGrpSpPr/>
          <p:nvPr/>
        </p:nvGrpSpPr>
        <p:grpSpPr>
          <a:xfrm>
            <a:off x="3573716" y="2564904"/>
            <a:ext cx="1934388" cy="1929622"/>
            <a:chOff x="5357024" y="3500438"/>
            <a:chExt cx="644530" cy="642942"/>
          </a:xfrm>
        </p:grpSpPr>
        <p:cxnSp>
          <p:nvCxnSpPr>
            <p:cNvPr id="503" name="Straight Connector 502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254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TextBox 281"/>
          <p:cNvSpPr txBox="1"/>
          <p:nvPr/>
        </p:nvSpPr>
        <p:spPr>
          <a:xfrm>
            <a:off x="5789832" y="3149742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/>
              <a:t>rev. </a:t>
            </a:r>
            <a:r>
              <a:rPr lang="de-CH" sz="4000" dirty="0"/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59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sp>
        <p:nvSpPr>
          <p:cNvPr id="14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14</a:t>
            </a:r>
            <a:endParaRPr lang="de-CH" dirty="0"/>
          </a:p>
        </p:txBody>
      </p:sp>
      <p:grpSp>
        <p:nvGrpSpPr>
          <p:cNvPr id="605" name="Group 273"/>
          <p:cNvGrpSpPr/>
          <p:nvPr/>
        </p:nvGrpSpPr>
        <p:grpSpPr>
          <a:xfrm>
            <a:off x="3573716" y="2564904"/>
            <a:ext cx="1934388" cy="1929622"/>
            <a:chOff x="4572000" y="3500438"/>
            <a:chExt cx="644530" cy="642942"/>
          </a:xfrm>
        </p:grpSpPr>
        <p:cxnSp>
          <p:nvCxnSpPr>
            <p:cNvPr id="606" name="Straight Connector 605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Straight Connector 606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5" name="Straight Connector 614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6" name="Straight Connector 615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7" name="Straight Connector 616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Straight Connector 618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0" name="Straight Connector 619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1" name="Straight Connector 620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Straight Connector 621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3" name="Straight Connector 622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5" name="Straight Connector 624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254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TextBox 281"/>
          <p:cNvSpPr txBox="1"/>
          <p:nvPr/>
        </p:nvSpPr>
        <p:spPr>
          <a:xfrm>
            <a:off x="5789832" y="3149742"/>
            <a:ext cx="1305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000" dirty="0" smtClean="0"/>
              <a:t>rev. </a:t>
            </a:r>
            <a:r>
              <a:rPr lang="de-CH" sz="4000" dirty="0"/>
              <a:t>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97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rev. 2</a:t>
            </a:r>
            <a:endParaRPr lang="en-US" sz="1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196" name="Straight Connector 195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15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rev. 2</a:t>
            </a:r>
            <a:endParaRPr lang="en-US" sz="1400" dirty="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196" name="Straight Connector 195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16</a:t>
            </a:r>
            <a:endParaRPr lang="de-CH" dirty="0"/>
          </a:p>
        </p:txBody>
      </p:sp>
      <p:sp>
        <p:nvSpPr>
          <p:cNvPr id="549" name="Oval 548"/>
          <p:cNvSpPr/>
          <p:nvPr/>
        </p:nvSpPr>
        <p:spPr>
          <a:xfrm>
            <a:off x="4924029" y="2834627"/>
            <a:ext cx="357189" cy="357189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TextBox 566"/>
          <p:cNvSpPr txBox="1"/>
          <p:nvPr/>
        </p:nvSpPr>
        <p:spPr>
          <a:xfrm>
            <a:off x="6167096" y="2289612"/>
            <a:ext cx="1285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rev. range [1-4]</a:t>
            </a:r>
            <a:endParaRPr lang="en-US" sz="1400" dirty="0"/>
          </a:p>
        </p:txBody>
      </p:sp>
      <p:sp>
        <p:nvSpPr>
          <p:cNvPr id="20" name="Freeform 19"/>
          <p:cNvSpPr/>
          <p:nvPr/>
        </p:nvSpPr>
        <p:spPr>
          <a:xfrm>
            <a:off x="5217840" y="2552980"/>
            <a:ext cx="2170602" cy="345674"/>
          </a:xfrm>
          <a:custGeom>
            <a:avLst/>
            <a:gdLst>
              <a:gd name="connsiteX0" fmla="*/ 0 w 1981200"/>
              <a:gd name="connsiteY0" fmla="*/ 144780 h 144780"/>
              <a:gd name="connsiteX1" fmla="*/ 548640 w 1981200"/>
              <a:gd name="connsiteY1" fmla="*/ 0 h 144780"/>
              <a:gd name="connsiteX2" fmla="*/ 1981200 w 1981200"/>
              <a:gd name="connsiteY2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144780">
                <a:moveTo>
                  <a:pt x="0" y="144780"/>
                </a:moveTo>
                <a:lnTo>
                  <a:pt x="548640" y="0"/>
                </a:lnTo>
                <a:lnTo>
                  <a:pt x="1981200" y="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4" name="Oval 263"/>
          <p:cNvSpPr/>
          <p:nvPr/>
        </p:nvSpPr>
        <p:spPr>
          <a:xfrm>
            <a:off x="4498615" y="3505357"/>
            <a:ext cx="357189" cy="357189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TextBox 264"/>
          <p:cNvSpPr txBox="1"/>
          <p:nvPr/>
        </p:nvSpPr>
        <p:spPr>
          <a:xfrm>
            <a:off x="5735048" y="3985319"/>
            <a:ext cx="1285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rev. range [1-2]</a:t>
            </a:r>
            <a:endParaRPr lang="en-US" sz="1400" dirty="0"/>
          </a:p>
        </p:txBody>
      </p:sp>
      <p:sp>
        <p:nvSpPr>
          <p:cNvPr id="266" name="Freeform 265"/>
          <p:cNvSpPr/>
          <p:nvPr/>
        </p:nvSpPr>
        <p:spPr>
          <a:xfrm flipV="1">
            <a:off x="4788024" y="3809851"/>
            <a:ext cx="2180846" cy="439890"/>
          </a:xfrm>
          <a:custGeom>
            <a:avLst/>
            <a:gdLst>
              <a:gd name="connsiteX0" fmla="*/ 0 w 1981200"/>
              <a:gd name="connsiteY0" fmla="*/ 144780 h 144780"/>
              <a:gd name="connsiteX1" fmla="*/ 548640 w 1981200"/>
              <a:gd name="connsiteY1" fmla="*/ 0 h 144780"/>
              <a:gd name="connsiteX2" fmla="*/ 1981200 w 1981200"/>
              <a:gd name="connsiteY2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144780">
                <a:moveTo>
                  <a:pt x="0" y="144780"/>
                </a:moveTo>
                <a:lnTo>
                  <a:pt x="548640" y="0"/>
                </a:lnTo>
                <a:lnTo>
                  <a:pt x="1981200" y="0"/>
                </a:ln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07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2998653" y="5000636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AspectJ (~440k LOC):</a:t>
            </a:r>
          </a:p>
          <a:p>
            <a:pPr algn="ctr"/>
            <a:r>
              <a:rPr lang="de-CH" dirty="0" smtClean="0"/>
              <a:t>1 commit: 2.2M nodes</a:t>
            </a:r>
          </a:p>
          <a:p>
            <a:pPr algn="ctr"/>
            <a:r>
              <a:rPr lang="de-CH" dirty="0" smtClean="0"/>
              <a:t>All &gt;7000 commits: 6.5M nodes</a:t>
            </a:r>
            <a:endParaRPr lang="en-US" dirty="0"/>
          </a:p>
        </p:txBody>
      </p: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92" name="Straight Connector 391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17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2998653" y="5000636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AspectJ (~440k LOC):</a:t>
            </a:r>
          </a:p>
          <a:p>
            <a:pPr algn="ctr"/>
            <a:r>
              <a:rPr lang="de-CH" dirty="0" smtClean="0"/>
              <a:t>1 commit: 2.2M nodes</a:t>
            </a:r>
          </a:p>
          <a:p>
            <a:pPr algn="ctr"/>
            <a:r>
              <a:rPr lang="de-CH" dirty="0" smtClean="0"/>
              <a:t>All &gt;7000 commits: 6.5M nodes</a:t>
            </a:r>
            <a:endParaRPr lang="en-US" dirty="0"/>
          </a:p>
        </p:txBody>
      </p: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92" name="Straight Connector 391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Rectangle 1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199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Merging ASTs brings exponential</a:t>
            </a:r>
          </a:p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space and time savings</a:t>
            </a:r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00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Merge</a:t>
            </a:r>
            <a:r>
              <a:rPr lang="fr-CH" dirty="0"/>
              <a:t> </a:t>
            </a:r>
            <a:r>
              <a:rPr lang="fr-CH" dirty="0" err="1"/>
              <a:t>ASTs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2998653" y="5000636"/>
            <a:ext cx="3174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AspectJ (~440k LOC):</a:t>
            </a:r>
          </a:p>
          <a:p>
            <a:pPr algn="ctr"/>
            <a:r>
              <a:rPr lang="de-CH" dirty="0" smtClean="0"/>
              <a:t>1 commit: 2.2M nodes</a:t>
            </a:r>
          </a:p>
          <a:p>
            <a:pPr algn="ctr"/>
            <a:r>
              <a:rPr lang="de-CH" dirty="0" smtClean="0"/>
              <a:t>All &gt;7000 commits: 6.5M nodes</a:t>
            </a:r>
            <a:endParaRPr lang="en-US" dirty="0"/>
          </a:p>
        </p:txBody>
      </p:sp>
      <p:grpSp>
        <p:nvGrpSpPr>
          <p:cNvPr id="8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92" name="Straight Connector 391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6" name="Rectangle 19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8" name="Rectangle 197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199" name="Title 1"/>
          <p:cNvSpPr txBox="1">
            <a:spLocks/>
          </p:cNvSpPr>
          <p:nvPr/>
        </p:nvSpPr>
        <p:spPr>
          <a:xfrm>
            <a:off x="179512" y="2967662"/>
            <a:ext cx="8784976" cy="1160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sz="2800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PS: Analyzing multiple revisions implies building a graph of all revisions </a:t>
            </a:r>
            <a:r>
              <a:rPr lang="de-CH" sz="2800" i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first</a:t>
            </a:r>
            <a:r>
              <a:rPr lang="de-CH" sz="2800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, and analyzing it </a:t>
            </a:r>
            <a:r>
              <a:rPr lang="de-CH" sz="2800" i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afterwards</a:t>
            </a:r>
          </a:p>
        </p:txBody>
      </p:sp>
      <p:sp>
        <p:nvSpPr>
          <p:cNvPr id="19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19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47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7571" y="3075057"/>
            <a:ext cx="5788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#3: Store AST nodes only if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they're needed for analysis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2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 Problem Domain</a:t>
            </a:r>
            <a:endParaRPr lang="en-US" dirty="0"/>
          </a:p>
        </p:txBody>
      </p:sp>
      <p:pic>
        <p:nvPicPr>
          <p:cNvPr id="155" name="Picture 154" descr="2014-12-02-113934_1730x558_scrot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385798" y="4660217"/>
            <a:ext cx="4530135" cy="1461165"/>
          </a:xfrm>
          <a:prstGeom prst="rect">
            <a:avLst/>
          </a:prstGeom>
        </p:spPr>
      </p:pic>
      <p:pic>
        <p:nvPicPr>
          <p:cNvPr id="156" name="Content Placeholder 15" descr="2014-12-02-113318_1877x558_scrot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358215" y="3143249"/>
            <a:ext cx="4666550" cy="1387286"/>
          </a:xfrm>
        </p:spPr>
      </p:pic>
      <p:sp>
        <p:nvSpPr>
          <p:cNvPr id="157" name="TextBox 156"/>
          <p:cNvSpPr txBox="1"/>
          <p:nvPr/>
        </p:nvSpPr>
        <p:spPr>
          <a:xfrm>
            <a:off x="2714612" y="6080855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v0.7.0</a:t>
            </a:r>
            <a:endParaRPr lang="en-US" sz="1200"/>
          </a:p>
        </p:txBody>
      </p:sp>
      <p:sp>
        <p:nvSpPr>
          <p:cNvPr id="158" name="TextBox 157"/>
          <p:cNvSpPr txBox="1"/>
          <p:nvPr/>
        </p:nvSpPr>
        <p:spPr>
          <a:xfrm>
            <a:off x="321547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v1.0.0</a:t>
            </a:r>
            <a:endParaRPr lang="en-US" sz="1200"/>
          </a:p>
        </p:txBody>
      </p:sp>
      <p:sp>
        <p:nvSpPr>
          <p:cNvPr id="159" name="TextBox 158"/>
          <p:cNvSpPr txBox="1"/>
          <p:nvPr/>
        </p:nvSpPr>
        <p:spPr>
          <a:xfrm>
            <a:off x="3786975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v1.3.0</a:t>
            </a:r>
            <a:endParaRPr lang="en-US" sz="1200"/>
          </a:p>
        </p:txBody>
      </p:sp>
      <p:sp>
        <p:nvSpPr>
          <p:cNvPr id="160" name="TextBox 159"/>
          <p:cNvSpPr txBox="1"/>
          <p:nvPr/>
        </p:nvSpPr>
        <p:spPr>
          <a:xfrm>
            <a:off x="428704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v2.0.0</a:t>
            </a:r>
            <a:endParaRPr lang="en-US" sz="1200"/>
          </a:p>
        </p:txBody>
      </p:sp>
      <p:sp>
        <p:nvSpPr>
          <p:cNvPr id="161" name="TextBox 160"/>
          <p:cNvSpPr txBox="1"/>
          <p:nvPr/>
        </p:nvSpPr>
        <p:spPr>
          <a:xfrm>
            <a:off x="5082384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v3.0.0</a:t>
            </a:r>
            <a:endParaRPr lang="en-US" sz="1200"/>
          </a:p>
        </p:txBody>
      </p:sp>
      <p:sp>
        <p:nvSpPr>
          <p:cNvPr id="162" name="TextBox 161"/>
          <p:cNvSpPr txBox="1"/>
          <p:nvPr/>
        </p:nvSpPr>
        <p:spPr>
          <a:xfrm>
            <a:off x="5715801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v3.3.0</a:t>
            </a:r>
            <a:endParaRPr lang="en-US" sz="1200"/>
          </a:p>
        </p:txBody>
      </p:sp>
      <p:sp>
        <p:nvSpPr>
          <p:cNvPr id="163" name="TextBox 162"/>
          <p:cNvSpPr txBox="1"/>
          <p:nvPr/>
        </p:nvSpPr>
        <p:spPr>
          <a:xfrm>
            <a:off x="6215867" y="6089609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v3.5.0</a:t>
            </a:r>
            <a:endParaRPr lang="en-US" sz="1200"/>
          </a:p>
        </p:txBody>
      </p:sp>
      <p:cxnSp>
        <p:nvCxnSpPr>
          <p:cNvPr id="166" name="Straight Connector 165"/>
          <p:cNvCxnSpPr/>
          <p:nvPr/>
        </p:nvCxnSpPr>
        <p:spPr>
          <a:xfrm rot="5400000">
            <a:off x="4999842" y="4644232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4500569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392906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307101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2571743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2071677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1499380" y="4635479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2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Static analysis (e.g. #Attr., McCabe, coupling...)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revisions, fine-grained 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37986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76241" y="607345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 method and class?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20711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4876241" y="607345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 method and class? </a:t>
            </a:r>
            <a:endParaRPr lang="en-US" dirty="0"/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0043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127" name="Rounded Rectangle 126"/>
          <p:cNvSpPr/>
          <p:nvPr/>
        </p:nvSpPr>
        <p:spPr>
          <a:xfrm>
            <a:off x="7229092" y="2344573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CompilationUnit</a:t>
            </a:r>
            <a:endParaRPr lang="en-US" sz="1100"/>
          </a:p>
        </p:txBody>
      </p:sp>
      <p:sp>
        <p:nvSpPr>
          <p:cNvPr id="128" name="Rounded Rectangle 127"/>
          <p:cNvSpPr/>
          <p:nvPr/>
        </p:nvSpPr>
        <p:spPr>
          <a:xfrm>
            <a:off x="6943340" y="2844639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TypeDeclaration</a:t>
            </a:r>
            <a:endParaRPr lang="en-US" sz="1100"/>
          </a:p>
        </p:txBody>
      </p:sp>
      <p:cxnSp>
        <p:nvCxnSpPr>
          <p:cNvPr id="129" name="Straight Connector 128"/>
          <p:cNvCxnSpPr>
            <a:stCxn id="127" idx="2"/>
            <a:endCxn id="128" idx="0"/>
          </p:cNvCxnSpPr>
          <p:nvPr/>
        </p:nvCxnSpPr>
        <p:spPr>
          <a:xfrm rot="5400000">
            <a:off x="7586282" y="2594606"/>
            <a:ext cx="21431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>
          <a:xfrm>
            <a:off x="7800596" y="3273267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Modifiers</a:t>
            </a:r>
            <a:endParaRPr lang="en-US" sz="1100"/>
          </a:p>
        </p:txBody>
      </p:sp>
      <p:sp>
        <p:nvSpPr>
          <p:cNvPr id="131" name="Rectangle 130"/>
          <p:cNvSpPr/>
          <p:nvPr/>
        </p:nvSpPr>
        <p:spPr>
          <a:xfrm>
            <a:off x="7943472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public</a:t>
            </a:r>
            <a:endParaRPr lang="en-US" sz="1100"/>
          </a:p>
        </p:txBody>
      </p:sp>
      <p:cxnSp>
        <p:nvCxnSpPr>
          <p:cNvPr id="132" name="Straight Connector 131"/>
          <p:cNvCxnSpPr>
            <a:stCxn id="128" idx="2"/>
            <a:endCxn id="130" idx="0"/>
          </p:cNvCxnSpPr>
          <p:nvPr/>
        </p:nvCxnSpPr>
        <p:spPr>
          <a:xfrm rot="16200000" flipH="1">
            <a:off x="7818455" y="2862498"/>
            <a:ext cx="142876" cy="67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30" idx="2"/>
            <a:endCxn id="131" idx="0"/>
          </p:cNvCxnSpPr>
          <p:nvPr/>
        </p:nvCxnSpPr>
        <p:spPr>
          <a:xfrm rot="5400000">
            <a:off x="8157786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6014646" y="3273267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Members</a:t>
            </a:r>
            <a:endParaRPr lang="en-US" sz="1100"/>
          </a:p>
        </p:txBody>
      </p:sp>
      <p:sp>
        <p:nvSpPr>
          <p:cNvPr id="135" name="Rounded Rectangle 134"/>
          <p:cNvSpPr/>
          <p:nvPr/>
        </p:nvSpPr>
        <p:spPr>
          <a:xfrm>
            <a:off x="6014646" y="3701895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Method</a:t>
            </a:r>
            <a:endParaRPr lang="en-US" sz="1100"/>
          </a:p>
        </p:txBody>
      </p:sp>
      <p:sp>
        <p:nvSpPr>
          <p:cNvPr id="136" name="Rounded Rectangle 135"/>
          <p:cNvSpPr/>
          <p:nvPr/>
        </p:nvSpPr>
        <p:spPr>
          <a:xfrm>
            <a:off x="6729026" y="4130523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Modifiers</a:t>
            </a:r>
            <a:endParaRPr lang="en-US" sz="1100"/>
          </a:p>
        </p:txBody>
      </p:sp>
      <p:sp>
        <p:nvSpPr>
          <p:cNvPr id="137" name="Rectangle 136"/>
          <p:cNvSpPr/>
          <p:nvPr/>
        </p:nvSpPr>
        <p:spPr>
          <a:xfrm>
            <a:off x="6871902" y="455915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public</a:t>
            </a:r>
            <a:endParaRPr lang="en-US" sz="1100"/>
          </a:p>
        </p:txBody>
      </p:sp>
      <p:cxnSp>
        <p:nvCxnSpPr>
          <p:cNvPr id="138" name="Straight Connector 137"/>
          <p:cNvCxnSpPr>
            <a:stCxn id="136" idx="2"/>
            <a:endCxn id="137" idx="0"/>
          </p:cNvCxnSpPr>
          <p:nvPr/>
        </p:nvCxnSpPr>
        <p:spPr>
          <a:xfrm rot="5400000">
            <a:off x="7086216" y="448771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35" idx="2"/>
            <a:endCxn id="136" idx="0"/>
          </p:cNvCxnSpPr>
          <p:nvPr/>
        </p:nvCxnSpPr>
        <p:spPr>
          <a:xfrm rot="16200000" flipH="1">
            <a:off x="6711166" y="3684035"/>
            <a:ext cx="142876" cy="75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/>
        </p:nvSpPr>
        <p:spPr>
          <a:xfrm>
            <a:off x="5943208" y="4130523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cxnSp>
        <p:nvCxnSpPr>
          <p:cNvPr id="141" name="Straight Connector 140"/>
          <p:cNvCxnSpPr>
            <a:stCxn id="128" idx="2"/>
            <a:endCxn id="134" idx="0"/>
          </p:cNvCxnSpPr>
          <p:nvPr/>
        </p:nvCxnSpPr>
        <p:spPr>
          <a:xfrm rot="5400000">
            <a:off x="6907621" y="2630325"/>
            <a:ext cx="142876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34" idx="2"/>
            <a:endCxn id="135" idx="0"/>
          </p:cNvCxnSpPr>
          <p:nvPr/>
        </p:nvCxnSpPr>
        <p:spPr>
          <a:xfrm rot="5400000">
            <a:off x="6336117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5" idx="2"/>
            <a:endCxn id="140" idx="0"/>
          </p:cNvCxnSpPr>
          <p:nvPr/>
        </p:nvCxnSpPr>
        <p:spPr>
          <a:xfrm rot="5400000">
            <a:off x="6246820" y="3969788"/>
            <a:ext cx="142876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5943208" y="455915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run</a:t>
            </a:r>
            <a:endParaRPr lang="en-US" sz="1100" dirty="0"/>
          </a:p>
        </p:txBody>
      </p:sp>
      <p:cxnSp>
        <p:nvCxnSpPr>
          <p:cNvPr id="145" name="Straight Connector 144"/>
          <p:cNvCxnSpPr>
            <a:stCxn id="140" idx="2"/>
            <a:endCxn id="144" idx="0"/>
          </p:cNvCxnSpPr>
          <p:nvPr/>
        </p:nvCxnSpPr>
        <p:spPr>
          <a:xfrm rot="5400000">
            <a:off x="6157522" y="448771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7014778" y="3273267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sp>
        <p:nvSpPr>
          <p:cNvPr id="147" name="Rectangle 146"/>
          <p:cNvSpPr/>
          <p:nvPr/>
        </p:nvSpPr>
        <p:spPr>
          <a:xfrm>
            <a:off x="7014778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Demo</a:t>
            </a:r>
            <a:endParaRPr lang="en-US" sz="1100" dirty="0"/>
          </a:p>
        </p:txBody>
      </p:sp>
      <p:cxnSp>
        <p:nvCxnSpPr>
          <p:cNvPr id="148" name="Straight Connector 147"/>
          <p:cNvCxnSpPr>
            <a:stCxn id="146" idx="2"/>
            <a:endCxn id="147" idx="0"/>
          </p:cNvCxnSpPr>
          <p:nvPr/>
        </p:nvCxnSpPr>
        <p:spPr>
          <a:xfrm rot="5400000">
            <a:off x="7229092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28" idx="2"/>
            <a:endCxn id="146" idx="0"/>
          </p:cNvCxnSpPr>
          <p:nvPr/>
        </p:nvCxnSpPr>
        <p:spPr>
          <a:xfrm rot="5400000">
            <a:off x="7354109" y="3076813"/>
            <a:ext cx="142876" cy="250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4800200" y="4130523"/>
            <a:ext cx="92869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Parameters</a:t>
            </a:r>
            <a:endParaRPr lang="en-US" sz="1100"/>
          </a:p>
        </p:txBody>
      </p:sp>
      <p:cxnSp>
        <p:nvCxnSpPr>
          <p:cNvPr id="151" name="Straight Connector 150"/>
          <p:cNvCxnSpPr>
            <a:stCxn id="135" idx="2"/>
            <a:endCxn id="150" idx="0"/>
          </p:cNvCxnSpPr>
          <p:nvPr/>
        </p:nvCxnSpPr>
        <p:spPr>
          <a:xfrm rot="5400000">
            <a:off x="5764613" y="3487581"/>
            <a:ext cx="142876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ounded Rectangle 151"/>
          <p:cNvSpPr/>
          <p:nvPr/>
        </p:nvSpPr>
        <p:spPr>
          <a:xfrm>
            <a:off x="7729158" y="4130523"/>
            <a:ext cx="91917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ReturnType</a:t>
            </a:r>
            <a:endParaRPr lang="en-US" sz="1100"/>
          </a:p>
        </p:txBody>
      </p:sp>
      <p:cxnSp>
        <p:nvCxnSpPr>
          <p:cNvPr id="153" name="Straight Connector 152"/>
          <p:cNvCxnSpPr>
            <a:stCxn id="150" idx="2"/>
          </p:cNvCxnSpPr>
          <p:nvPr/>
        </p:nvCxnSpPr>
        <p:spPr>
          <a:xfrm rot="5400000">
            <a:off x="5193109" y="448771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135" idx="2"/>
            <a:endCxn id="152" idx="0"/>
          </p:cNvCxnSpPr>
          <p:nvPr/>
        </p:nvCxnSpPr>
        <p:spPr>
          <a:xfrm rot="16200000" flipH="1">
            <a:off x="7226711" y="3168491"/>
            <a:ext cx="142876" cy="178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7729158" y="4559151"/>
            <a:ext cx="100013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PrimitiveType</a:t>
            </a:r>
            <a:endParaRPr lang="en-US" sz="1100"/>
          </a:p>
        </p:txBody>
      </p:sp>
      <p:sp>
        <p:nvSpPr>
          <p:cNvPr id="156" name="Rounded Rectangle 155"/>
          <p:cNvSpPr/>
          <p:nvPr/>
        </p:nvSpPr>
        <p:spPr>
          <a:xfrm>
            <a:off x="7872034" y="4987779"/>
            <a:ext cx="7048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VOID</a:t>
            </a:r>
            <a:endParaRPr lang="en-US" sz="1100"/>
          </a:p>
        </p:txBody>
      </p:sp>
      <p:cxnSp>
        <p:nvCxnSpPr>
          <p:cNvPr id="157" name="Straight Connector 156"/>
          <p:cNvCxnSpPr>
            <a:stCxn id="155" idx="2"/>
            <a:endCxn id="156" idx="0"/>
          </p:cNvCxnSpPr>
          <p:nvPr/>
        </p:nvCxnSpPr>
        <p:spPr>
          <a:xfrm rot="5400000">
            <a:off x="8155405" y="4913960"/>
            <a:ext cx="142876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/>
        </p:nvSpPr>
        <p:spPr>
          <a:xfrm>
            <a:off x="3875474" y="4130523"/>
            <a:ext cx="714380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Body</a:t>
            </a:r>
            <a:endParaRPr lang="en-US" sz="1100"/>
          </a:p>
        </p:txBody>
      </p:sp>
      <p:cxnSp>
        <p:nvCxnSpPr>
          <p:cNvPr id="159" name="Straight Connector 158"/>
          <p:cNvCxnSpPr>
            <a:stCxn id="135" idx="2"/>
            <a:endCxn id="158" idx="0"/>
          </p:cNvCxnSpPr>
          <p:nvPr/>
        </p:nvCxnSpPr>
        <p:spPr>
          <a:xfrm flipH="1">
            <a:off x="4232664" y="3987647"/>
            <a:ext cx="2174891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ounded Rectangle 159"/>
          <p:cNvSpPr/>
          <p:nvPr/>
        </p:nvSpPr>
        <p:spPr>
          <a:xfrm>
            <a:off x="3804036" y="4559151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Statements</a:t>
            </a:r>
            <a:endParaRPr lang="en-US" sz="1100"/>
          </a:p>
        </p:txBody>
      </p:sp>
      <p:cxnSp>
        <p:nvCxnSpPr>
          <p:cNvPr id="161" name="Straight Connector 160"/>
          <p:cNvCxnSpPr>
            <a:stCxn id="158" idx="2"/>
            <a:endCxn id="160" idx="0"/>
          </p:cNvCxnSpPr>
          <p:nvPr/>
        </p:nvCxnSpPr>
        <p:spPr>
          <a:xfrm rot="5400000">
            <a:off x="4161226" y="448771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160" idx="2"/>
          </p:cNvCxnSpPr>
          <p:nvPr/>
        </p:nvCxnSpPr>
        <p:spPr>
          <a:xfrm rot="5400000" flipH="1" flipV="1">
            <a:off x="4161226" y="4916341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052975" y="492039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...</a:t>
            </a:r>
            <a:endParaRPr lang="en-US" dirty="0"/>
          </a:p>
        </p:txBody>
      </p:sp>
      <p:sp>
        <p:nvSpPr>
          <p:cNvPr id="164" name="TextBox 163"/>
          <p:cNvSpPr txBox="1"/>
          <p:nvPr/>
        </p:nvSpPr>
        <p:spPr>
          <a:xfrm>
            <a:off x="5084858" y="4515191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...</a:t>
            </a:r>
            <a:endParaRPr lang="en-US" dirty="0"/>
          </a:p>
        </p:txBody>
      </p:sp>
      <p:sp>
        <p:nvSpPr>
          <p:cNvPr id="165" name="Oval 164"/>
          <p:cNvSpPr/>
          <p:nvPr/>
        </p:nvSpPr>
        <p:spPr>
          <a:xfrm>
            <a:off x="1975034" y="2733091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stCxn id="165" idx="0"/>
          </p:cNvCxnSpPr>
          <p:nvPr/>
        </p:nvCxnSpPr>
        <p:spPr>
          <a:xfrm flipV="1">
            <a:off x="2510819" y="2090347"/>
            <a:ext cx="5325498" cy="64274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5" idx="3"/>
          </p:cNvCxnSpPr>
          <p:nvPr/>
        </p:nvCxnSpPr>
        <p:spPr>
          <a:xfrm>
            <a:off x="2131962" y="3647733"/>
            <a:ext cx="1801864" cy="1633076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76241" y="607345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 method and class? </a:t>
            </a:r>
            <a:endParaRPr lang="en-US" dirty="0"/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8359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76241" y="607345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 method and class? </a:t>
            </a:r>
            <a:endParaRPr lang="en-US" dirty="0"/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2" idx="2"/>
          </p:cNvCxnSpPr>
          <p:nvPr/>
        </p:nvCxnSpPr>
        <p:spPr>
          <a:xfrm>
            <a:off x="2555776" y="1844824"/>
            <a:ext cx="2879322" cy="1550177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563888" y="2179672"/>
            <a:ext cx="115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filtered parse</a:t>
            </a:r>
            <a:endParaRPr lang="en-US" sz="1400" dirty="0"/>
          </a:p>
        </p:txBody>
      </p:sp>
      <p:sp>
        <p:nvSpPr>
          <p:cNvPr id="59" name="Rounded Rectangle 58"/>
          <p:cNvSpPr/>
          <p:nvPr/>
        </p:nvSpPr>
        <p:spPr>
          <a:xfrm>
            <a:off x="6285073" y="2844639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TypeDeclaration</a:t>
            </a:r>
            <a:endParaRPr lang="en-US" sz="1100"/>
          </a:p>
        </p:txBody>
      </p:sp>
      <p:sp>
        <p:nvSpPr>
          <p:cNvPr id="66" name="Rounded Rectangle 65"/>
          <p:cNvSpPr/>
          <p:nvPr/>
        </p:nvSpPr>
        <p:spPr>
          <a:xfrm>
            <a:off x="5989945" y="3272473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Method</a:t>
            </a:r>
            <a:endParaRPr lang="en-US" sz="1100"/>
          </a:p>
        </p:txBody>
      </p:sp>
      <p:sp>
        <p:nvSpPr>
          <p:cNvPr id="71" name="Rounded Rectangle 70"/>
          <p:cNvSpPr/>
          <p:nvPr/>
        </p:nvSpPr>
        <p:spPr>
          <a:xfrm>
            <a:off x="6290764" y="3690763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cxnSp>
        <p:nvCxnSpPr>
          <p:cNvPr id="73" name="Straight Connector 72"/>
          <p:cNvCxnSpPr>
            <a:stCxn id="59" idx="2"/>
            <a:endCxn id="66" idx="0"/>
          </p:cNvCxnSpPr>
          <p:nvPr/>
        </p:nvCxnSpPr>
        <p:spPr>
          <a:xfrm flipH="1">
            <a:off x="6382854" y="3130391"/>
            <a:ext cx="509442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2"/>
            <a:endCxn id="71" idx="0"/>
          </p:cNvCxnSpPr>
          <p:nvPr/>
        </p:nvCxnSpPr>
        <p:spPr>
          <a:xfrm>
            <a:off x="6382854" y="3558225"/>
            <a:ext cx="193662" cy="132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90764" y="411939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run</a:t>
            </a:r>
            <a:endParaRPr lang="en-US" sz="1100" dirty="0"/>
          </a:p>
        </p:txBody>
      </p:sp>
      <p:cxnSp>
        <p:nvCxnSpPr>
          <p:cNvPr id="76" name="Straight Connector 75"/>
          <p:cNvCxnSpPr>
            <a:stCxn id="71" idx="2"/>
            <a:endCxn id="75" idx="0"/>
          </p:cNvCxnSpPr>
          <p:nvPr/>
        </p:nvCxnSpPr>
        <p:spPr>
          <a:xfrm rot="5400000">
            <a:off x="6505078" y="404795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014778" y="3273267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sp>
        <p:nvSpPr>
          <p:cNvPr id="78" name="Rectangle 77"/>
          <p:cNvSpPr/>
          <p:nvPr/>
        </p:nvSpPr>
        <p:spPr>
          <a:xfrm>
            <a:off x="7014778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Demo</a:t>
            </a:r>
            <a:endParaRPr lang="en-US" sz="1100" dirty="0"/>
          </a:p>
        </p:txBody>
      </p:sp>
      <p:cxnSp>
        <p:nvCxnSpPr>
          <p:cNvPr id="79" name="Straight Connector 78"/>
          <p:cNvCxnSpPr>
            <a:stCxn id="77" idx="2"/>
            <a:endCxn id="78" idx="0"/>
          </p:cNvCxnSpPr>
          <p:nvPr/>
        </p:nvCxnSpPr>
        <p:spPr>
          <a:xfrm rot="5400000">
            <a:off x="7229092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9" idx="2"/>
            <a:endCxn id="77" idx="0"/>
          </p:cNvCxnSpPr>
          <p:nvPr/>
        </p:nvCxnSpPr>
        <p:spPr>
          <a:xfrm>
            <a:off x="6892296" y="3130391"/>
            <a:ext cx="40823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4990105" y="3700307"/>
            <a:ext cx="999839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ForStatement</a:t>
            </a:r>
            <a:endParaRPr lang="en-US" sz="1100" dirty="0"/>
          </a:p>
        </p:txBody>
      </p:sp>
      <p:cxnSp>
        <p:nvCxnSpPr>
          <p:cNvPr id="90" name="Straight Connector 89"/>
          <p:cNvCxnSpPr>
            <a:stCxn id="66" idx="2"/>
            <a:endCxn id="89" idx="0"/>
          </p:cNvCxnSpPr>
          <p:nvPr/>
        </p:nvCxnSpPr>
        <p:spPr>
          <a:xfrm flipH="1">
            <a:off x="5490025" y="3558225"/>
            <a:ext cx="892829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4954387" y="4128141"/>
            <a:ext cx="107127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IfStatement</a:t>
            </a:r>
            <a:endParaRPr lang="en-US" sz="1100" dirty="0"/>
          </a:p>
        </p:txBody>
      </p:sp>
      <p:cxnSp>
        <p:nvCxnSpPr>
          <p:cNvPr id="92" name="Straight Connector 91"/>
          <p:cNvCxnSpPr>
            <a:stCxn id="89" idx="2"/>
            <a:endCxn id="91" idx="0"/>
          </p:cNvCxnSpPr>
          <p:nvPr/>
        </p:nvCxnSpPr>
        <p:spPr>
          <a:xfrm>
            <a:off x="5490025" y="3986059"/>
            <a:ext cx="0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4727188" y="4552142"/>
            <a:ext cx="1525671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ConditionalExpression</a:t>
            </a:r>
            <a:endParaRPr lang="en-US" sz="1100" dirty="0"/>
          </a:p>
        </p:txBody>
      </p:sp>
      <p:cxnSp>
        <p:nvCxnSpPr>
          <p:cNvPr id="116" name="Straight Connector 115"/>
          <p:cNvCxnSpPr>
            <a:stCxn id="91" idx="2"/>
            <a:endCxn id="115" idx="0"/>
          </p:cNvCxnSpPr>
          <p:nvPr/>
        </p:nvCxnSpPr>
        <p:spPr>
          <a:xfrm flipH="1">
            <a:off x="5490024" y="4413893"/>
            <a:ext cx="1" cy="13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698862" y="5067290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2601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5446" y="729570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eachmethod and class? </a:t>
            </a:r>
            <a:endParaRPr lang="en-US" dirty="0"/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2" idx="2"/>
          </p:cNvCxnSpPr>
          <p:nvPr/>
        </p:nvCxnSpPr>
        <p:spPr>
          <a:xfrm>
            <a:off x="2555776" y="1844824"/>
            <a:ext cx="2879322" cy="1550177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563888" y="2179672"/>
            <a:ext cx="115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filtered parse</a:t>
            </a:r>
            <a:endParaRPr lang="en-US" sz="1400" dirty="0"/>
          </a:p>
        </p:txBody>
      </p:sp>
      <p:sp>
        <p:nvSpPr>
          <p:cNvPr id="59" name="Rounded Rectangle 58"/>
          <p:cNvSpPr/>
          <p:nvPr/>
        </p:nvSpPr>
        <p:spPr>
          <a:xfrm>
            <a:off x="6285073" y="2844639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TypeDeclaration</a:t>
            </a:r>
            <a:endParaRPr lang="en-US" sz="1100"/>
          </a:p>
        </p:txBody>
      </p:sp>
      <p:sp>
        <p:nvSpPr>
          <p:cNvPr id="66" name="Rounded Rectangle 65"/>
          <p:cNvSpPr/>
          <p:nvPr/>
        </p:nvSpPr>
        <p:spPr>
          <a:xfrm>
            <a:off x="5989945" y="3272473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Method</a:t>
            </a:r>
            <a:endParaRPr lang="en-US" sz="1100"/>
          </a:p>
        </p:txBody>
      </p:sp>
      <p:sp>
        <p:nvSpPr>
          <p:cNvPr id="71" name="Rounded Rectangle 70"/>
          <p:cNvSpPr/>
          <p:nvPr/>
        </p:nvSpPr>
        <p:spPr>
          <a:xfrm>
            <a:off x="6290764" y="3690763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cxnSp>
        <p:nvCxnSpPr>
          <p:cNvPr id="73" name="Straight Connector 72"/>
          <p:cNvCxnSpPr>
            <a:stCxn id="59" idx="2"/>
            <a:endCxn id="66" idx="0"/>
          </p:cNvCxnSpPr>
          <p:nvPr/>
        </p:nvCxnSpPr>
        <p:spPr>
          <a:xfrm flipH="1">
            <a:off x="6382854" y="3130391"/>
            <a:ext cx="509442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2"/>
            <a:endCxn id="71" idx="0"/>
          </p:cNvCxnSpPr>
          <p:nvPr/>
        </p:nvCxnSpPr>
        <p:spPr>
          <a:xfrm>
            <a:off x="6382854" y="3558225"/>
            <a:ext cx="193662" cy="132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90764" y="411939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run</a:t>
            </a:r>
            <a:endParaRPr lang="en-US" sz="1100" dirty="0"/>
          </a:p>
        </p:txBody>
      </p:sp>
      <p:cxnSp>
        <p:nvCxnSpPr>
          <p:cNvPr id="76" name="Straight Connector 75"/>
          <p:cNvCxnSpPr>
            <a:stCxn id="71" idx="2"/>
            <a:endCxn id="75" idx="0"/>
          </p:cNvCxnSpPr>
          <p:nvPr/>
        </p:nvCxnSpPr>
        <p:spPr>
          <a:xfrm rot="5400000">
            <a:off x="6505078" y="404795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014778" y="3273267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sp>
        <p:nvSpPr>
          <p:cNvPr id="78" name="Rectangle 77"/>
          <p:cNvSpPr/>
          <p:nvPr/>
        </p:nvSpPr>
        <p:spPr>
          <a:xfrm>
            <a:off x="7014778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Demo</a:t>
            </a:r>
            <a:endParaRPr lang="en-US" sz="1100" dirty="0"/>
          </a:p>
        </p:txBody>
      </p:sp>
      <p:cxnSp>
        <p:nvCxnSpPr>
          <p:cNvPr id="79" name="Straight Connector 78"/>
          <p:cNvCxnSpPr>
            <a:stCxn id="77" idx="2"/>
            <a:endCxn id="78" idx="0"/>
          </p:cNvCxnSpPr>
          <p:nvPr/>
        </p:nvCxnSpPr>
        <p:spPr>
          <a:xfrm rot="5400000">
            <a:off x="7229092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9" idx="2"/>
            <a:endCxn id="77" idx="0"/>
          </p:cNvCxnSpPr>
          <p:nvPr/>
        </p:nvCxnSpPr>
        <p:spPr>
          <a:xfrm>
            <a:off x="6892296" y="3130391"/>
            <a:ext cx="40823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4990105" y="3700307"/>
            <a:ext cx="999839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ForStatement</a:t>
            </a:r>
            <a:endParaRPr lang="en-US" sz="1100" dirty="0"/>
          </a:p>
        </p:txBody>
      </p:sp>
      <p:cxnSp>
        <p:nvCxnSpPr>
          <p:cNvPr id="90" name="Straight Connector 89"/>
          <p:cNvCxnSpPr>
            <a:stCxn id="66" idx="2"/>
            <a:endCxn id="89" idx="0"/>
          </p:cNvCxnSpPr>
          <p:nvPr/>
        </p:nvCxnSpPr>
        <p:spPr>
          <a:xfrm flipH="1">
            <a:off x="5490025" y="3558225"/>
            <a:ext cx="892829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4954387" y="4128141"/>
            <a:ext cx="107127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IfStatement</a:t>
            </a:r>
            <a:endParaRPr lang="en-US" sz="1100" dirty="0"/>
          </a:p>
        </p:txBody>
      </p:sp>
      <p:cxnSp>
        <p:nvCxnSpPr>
          <p:cNvPr id="92" name="Straight Connector 91"/>
          <p:cNvCxnSpPr>
            <a:stCxn id="89" idx="2"/>
            <a:endCxn id="91" idx="0"/>
          </p:cNvCxnSpPr>
          <p:nvPr/>
        </p:nvCxnSpPr>
        <p:spPr>
          <a:xfrm>
            <a:off x="5490025" y="3986059"/>
            <a:ext cx="0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4727188" y="4552142"/>
            <a:ext cx="1525671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ConditionalExpression</a:t>
            </a:r>
            <a:endParaRPr lang="en-US" sz="1100" dirty="0"/>
          </a:p>
        </p:txBody>
      </p:sp>
      <p:cxnSp>
        <p:nvCxnSpPr>
          <p:cNvPr id="116" name="Straight Connector 115"/>
          <p:cNvCxnSpPr>
            <a:stCxn id="91" idx="2"/>
            <a:endCxn id="115" idx="0"/>
          </p:cNvCxnSpPr>
          <p:nvPr/>
        </p:nvCxnSpPr>
        <p:spPr>
          <a:xfrm flipH="1">
            <a:off x="5490024" y="4413893"/>
            <a:ext cx="1" cy="13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698862" y="5067290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Storing only needed AST nodes applies a manyfold reduction in needed space</a:t>
            </a: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22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4067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0648"/>
            <a:ext cx="3600400" cy="1584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F347D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public class </a:t>
            </a:r>
            <a:r>
              <a:rPr lang="en-US" sz="1200" dirty="0" smtClean="0">
                <a:latin typeface="Courier New"/>
                <a:cs typeface="Courier New"/>
              </a:rPr>
              <a:t>Demo {</a:t>
            </a:r>
          </a:p>
          <a:p>
            <a:r>
              <a:rPr lang="en-US" sz="1200" dirty="0" smtClean="0">
                <a:solidFill>
                  <a:srgbClr val="7F0055"/>
                </a:solidFill>
                <a:latin typeface="Courier New"/>
                <a:cs typeface="Courier New"/>
              </a:rPr>
              <a:t>  public void </a:t>
            </a:r>
            <a:r>
              <a:rPr lang="en-US" sz="1200" dirty="0" smtClean="0">
                <a:latin typeface="Courier New"/>
                <a:cs typeface="Courier New"/>
              </a:rPr>
              <a:t>run() 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for (</a:t>
            </a:r>
            <a:r>
              <a:rPr lang="en-US" sz="1200" dirty="0" err="1" smtClean="0">
                <a:latin typeface="Courier New"/>
                <a:cs typeface="Courier New"/>
              </a:rPr>
              <a:t>int</a:t>
            </a:r>
            <a:r>
              <a:rPr lang="en-US" sz="1200" dirty="0" smtClean="0">
                <a:latin typeface="Courier New"/>
                <a:cs typeface="Courier New"/>
              </a:rPr>
              <a:t>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= 1;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&lt; 100;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++)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if 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3 == 0 || 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 % 5 == 0) {</a:t>
            </a:r>
          </a:p>
          <a:p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    </a:t>
            </a:r>
            <a:r>
              <a:rPr lang="en-US" sz="1200" dirty="0" err="1" smtClean="0">
                <a:latin typeface="Courier New"/>
                <a:cs typeface="Courier New"/>
              </a:rPr>
              <a:t>System.out.println</a:t>
            </a:r>
            <a:r>
              <a:rPr lang="en-US" sz="1200" dirty="0" smtClean="0">
                <a:latin typeface="Courier New"/>
                <a:cs typeface="Courier New"/>
              </a:rPr>
              <a:t>(</a:t>
            </a:r>
            <a:r>
              <a:rPr lang="en-US" sz="1200" dirty="0" err="1" smtClean="0">
                <a:latin typeface="Courier New"/>
                <a:cs typeface="Courier New"/>
              </a:rPr>
              <a:t>i</a:t>
            </a:r>
            <a:r>
              <a:rPr lang="en-US" sz="1200" dirty="0" smtClean="0">
                <a:latin typeface="Courier New"/>
                <a:cs typeface="Courier New"/>
              </a:rPr>
              <a:t>)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}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45446" y="729570"/>
            <a:ext cx="3398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What's the complexity (1+#forks) and name for eachmethod and class? </a:t>
            </a:r>
            <a:endParaRPr lang="en-US" dirty="0"/>
          </a:p>
        </p:txBody>
      </p:sp>
      <p:grpSp>
        <p:nvGrpSpPr>
          <p:cNvPr id="4" name="Group 349"/>
          <p:cNvGrpSpPr/>
          <p:nvPr/>
        </p:nvGrpSpPr>
        <p:grpSpPr>
          <a:xfrm>
            <a:off x="1475656" y="2924944"/>
            <a:ext cx="1929621" cy="1929621"/>
            <a:chOff x="4713023" y="2714620"/>
            <a:chExt cx="643207" cy="643207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/>
          <p:nvPr/>
        </p:nvCxnSpPr>
        <p:spPr>
          <a:xfrm>
            <a:off x="2547226" y="1844824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66403" y="5067290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140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2" idx="2"/>
          </p:cNvCxnSpPr>
          <p:nvPr/>
        </p:nvCxnSpPr>
        <p:spPr>
          <a:xfrm>
            <a:off x="2555776" y="1844824"/>
            <a:ext cx="2879322" cy="1550177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927934" y="2179672"/>
            <a:ext cx="585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parse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3563888" y="2179672"/>
            <a:ext cx="115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filtered parse</a:t>
            </a:r>
            <a:endParaRPr lang="en-US" sz="1400" dirty="0"/>
          </a:p>
        </p:txBody>
      </p:sp>
      <p:sp>
        <p:nvSpPr>
          <p:cNvPr id="59" name="Rounded Rectangle 58"/>
          <p:cNvSpPr/>
          <p:nvPr/>
        </p:nvSpPr>
        <p:spPr>
          <a:xfrm>
            <a:off x="6285073" y="2844639"/>
            <a:ext cx="121444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TypeDeclaration</a:t>
            </a:r>
            <a:endParaRPr lang="en-US" sz="1100"/>
          </a:p>
        </p:txBody>
      </p:sp>
      <p:sp>
        <p:nvSpPr>
          <p:cNvPr id="66" name="Rounded Rectangle 65"/>
          <p:cNvSpPr/>
          <p:nvPr/>
        </p:nvSpPr>
        <p:spPr>
          <a:xfrm>
            <a:off x="5989945" y="3272473"/>
            <a:ext cx="785818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Method</a:t>
            </a:r>
            <a:endParaRPr lang="en-US" sz="1100"/>
          </a:p>
        </p:txBody>
      </p:sp>
      <p:sp>
        <p:nvSpPr>
          <p:cNvPr id="71" name="Rounded Rectangle 70"/>
          <p:cNvSpPr/>
          <p:nvPr/>
        </p:nvSpPr>
        <p:spPr>
          <a:xfrm>
            <a:off x="6290764" y="3690763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cxnSp>
        <p:nvCxnSpPr>
          <p:cNvPr id="73" name="Straight Connector 72"/>
          <p:cNvCxnSpPr>
            <a:stCxn id="59" idx="2"/>
            <a:endCxn id="66" idx="0"/>
          </p:cNvCxnSpPr>
          <p:nvPr/>
        </p:nvCxnSpPr>
        <p:spPr>
          <a:xfrm flipH="1">
            <a:off x="6382854" y="3130391"/>
            <a:ext cx="509442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6" idx="2"/>
            <a:endCxn id="71" idx="0"/>
          </p:cNvCxnSpPr>
          <p:nvPr/>
        </p:nvCxnSpPr>
        <p:spPr>
          <a:xfrm>
            <a:off x="6382854" y="3558225"/>
            <a:ext cx="193662" cy="132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90764" y="4119391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run</a:t>
            </a:r>
            <a:endParaRPr lang="en-US" sz="1100" dirty="0"/>
          </a:p>
        </p:txBody>
      </p:sp>
      <p:cxnSp>
        <p:nvCxnSpPr>
          <p:cNvPr id="76" name="Straight Connector 75"/>
          <p:cNvCxnSpPr>
            <a:stCxn id="71" idx="2"/>
            <a:endCxn id="75" idx="0"/>
          </p:cNvCxnSpPr>
          <p:nvPr/>
        </p:nvCxnSpPr>
        <p:spPr>
          <a:xfrm rot="5400000">
            <a:off x="6505078" y="404795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7014778" y="3273267"/>
            <a:ext cx="57150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smtClean="0"/>
              <a:t>Name</a:t>
            </a:r>
            <a:endParaRPr lang="en-US" sz="1100"/>
          </a:p>
        </p:txBody>
      </p:sp>
      <p:sp>
        <p:nvSpPr>
          <p:cNvPr id="78" name="Rectangle 77"/>
          <p:cNvSpPr/>
          <p:nvPr/>
        </p:nvSpPr>
        <p:spPr>
          <a:xfrm>
            <a:off x="7014778" y="3701895"/>
            <a:ext cx="571504" cy="285752"/>
          </a:xfrm>
          <a:prstGeom prst="rect">
            <a:avLst/>
          </a:prstGeom>
          <a:solidFill>
            <a:srgbClr val="E99E3A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Demo</a:t>
            </a:r>
            <a:endParaRPr lang="en-US" sz="1100" dirty="0"/>
          </a:p>
        </p:txBody>
      </p:sp>
      <p:cxnSp>
        <p:nvCxnSpPr>
          <p:cNvPr id="79" name="Straight Connector 78"/>
          <p:cNvCxnSpPr>
            <a:stCxn id="77" idx="2"/>
            <a:endCxn id="78" idx="0"/>
          </p:cNvCxnSpPr>
          <p:nvPr/>
        </p:nvCxnSpPr>
        <p:spPr>
          <a:xfrm rot="5400000">
            <a:off x="7229092" y="36304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59" idx="2"/>
            <a:endCxn id="77" idx="0"/>
          </p:cNvCxnSpPr>
          <p:nvPr/>
        </p:nvCxnSpPr>
        <p:spPr>
          <a:xfrm>
            <a:off x="6892296" y="3130391"/>
            <a:ext cx="40823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4990105" y="3700307"/>
            <a:ext cx="999839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ForStatement</a:t>
            </a:r>
            <a:endParaRPr lang="en-US" sz="1100" dirty="0"/>
          </a:p>
        </p:txBody>
      </p:sp>
      <p:cxnSp>
        <p:nvCxnSpPr>
          <p:cNvPr id="90" name="Straight Connector 89"/>
          <p:cNvCxnSpPr>
            <a:stCxn id="66" idx="2"/>
            <a:endCxn id="89" idx="0"/>
          </p:cNvCxnSpPr>
          <p:nvPr/>
        </p:nvCxnSpPr>
        <p:spPr>
          <a:xfrm flipH="1">
            <a:off x="5490025" y="3558225"/>
            <a:ext cx="892829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ounded Rectangle 90"/>
          <p:cNvSpPr/>
          <p:nvPr/>
        </p:nvSpPr>
        <p:spPr>
          <a:xfrm>
            <a:off x="4954387" y="4128141"/>
            <a:ext cx="107127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IfStatement</a:t>
            </a:r>
            <a:endParaRPr lang="en-US" sz="1100" dirty="0"/>
          </a:p>
        </p:txBody>
      </p:sp>
      <p:cxnSp>
        <p:nvCxnSpPr>
          <p:cNvPr id="92" name="Straight Connector 91"/>
          <p:cNvCxnSpPr>
            <a:stCxn id="89" idx="2"/>
            <a:endCxn id="91" idx="0"/>
          </p:cNvCxnSpPr>
          <p:nvPr/>
        </p:nvCxnSpPr>
        <p:spPr>
          <a:xfrm>
            <a:off x="5490025" y="3986059"/>
            <a:ext cx="0" cy="14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ounded Rectangle 114"/>
          <p:cNvSpPr/>
          <p:nvPr/>
        </p:nvSpPr>
        <p:spPr>
          <a:xfrm>
            <a:off x="4727188" y="4552142"/>
            <a:ext cx="1525671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100" dirty="0" smtClean="0"/>
              <a:t>ConditionalExpression</a:t>
            </a:r>
            <a:endParaRPr lang="en-US" sz="1100" dirty="0"/>
          </a:p>
        </p:txBody>
      </p:sp>
      <p:cxnSp>
        <p:nvCxnSpPr>
          <p:cNvPr id="116" name="Straight Connector 115"/>
          <p:cNvCxnSpPr>
            <a:stCxn id="91" idx="2"/>
            <a:endCxn id="115" idx="0"/>
          </p:cNvCxnSpPr>
          <p:nvPr/>
        </p:nvCxnSpPr>
        <p:spPr>
          <a:xfrm flipH="1">
            <a:off x="5490024" y="4413893"/>
            <a:ext cx="1" cy="138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698862" y="5067290"/>
            <a:ext cx="1491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7 AST nodes</a:t>
            </a:r>
          </a:p>
          <a:p>
            <a:pPr algn="ctr"/>
            <a:r>
              <a:rPr lang="en-US" dirty="0" smtClean="0"/>
              <a:t>(using ANTLR)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sz="2800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PS: Which AST nodes to load into the graph </a:t>
            </a:r>
            <a:r>
              <a:rPr lang="de-CH" sz="28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depends on </a:t>
            </a:r>
            <a:r>
              <a:rPr lang="de-CH" sz="2800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the </a:t>
            </a:r>
            <a:r>
              <a:rPr lang="de-CH" sz="280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analysis</a:t>
            </a:r>
            <a:endParaRPr lang="de-CH" sz="2800" b="0" dirty="0" smtClean="0">
              <a:ln>
                <a:solidFill>
                  <a:srgbClr val="92D050"/>
                </a:solidFill>
              </a:ln>
              <a:solidFill>
                <a:srgbClr val="92D050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23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33197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4374" y="2767281"/>
            <a:ext cx="8335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#4: Use non-duplicative data structures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to store your results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42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224" name="Straight Connector 223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4286248" y="2357430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3"/>
          <p:cNvGrpSpPr/>
          <p:nvPr/>
        </p:nvGrpSpPr>
        <p:grpSpPr>
          <a:xfrm>
            <a:off x="6072200" y="642918"/>
            <a:ext cx="2500332" cy="2286016"/>
            <a:chOff x="7077094" y="3429000"/>
            <a:chExt cx="937624" cy="857256"/>
          </a:xfrm>
        </p:grpSpPr>
        <p:cxnSp>
          <p:nvCxnSpPr>
            <p:cNvPr id="317" name="Straight Connector 316"/>
            <p:cNvCxnSpPr/>
            <p:nvPr/>
          </p:nvCxnSpPr>
          <p:spPr>
            <a:xfrm rot="16200000" flipH="1">
              <a:off x="7077093" y="3857627"/>
              <a:ext cx="857256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7505722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16200000" flipH="1">
              <a:off x="7720036" y="3643314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7612878" y="3750471"/>
              <a:ext cx="21431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7753373" y="4033842"/>
              <a:ext cx="357189" cy="4762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>
              <a:off x="7934349" y="4071942"/>
              <a:ext cx="80369" cy="80368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>
              <a:off x="7505721" y="3857628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 flipH="1">
              <a:off x="7612878" y="4179098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5400000">
              <a:off x="7291408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16200000" flipH="1">
              <a:off x="7184251" y="3750471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>
              <a:off x="7077094" y="3643314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Oval 375"/>
          <p:cNvSpPr/>
          <p:nvPr/>
        </p:nvSpPr>
        <p:spPr>
          <a:xfrm>
            <a:off x="5929322" y="214290"/>
            <a:ext cx="2928958" cy="2928958"/>
          </a:xfrm>
          <a:prstGeom prst="ellipse">
            <a:avLst/>
          </a:prstGeom>
          <a:noFill/>
          <a:ln w="263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/>
          <p:cNvCxnSpPr>
            <a:stCxn id="209" idx="1"/>
            <a:endCxn id="210" idx="1"/>
          </p:cNvCxnSpPr>
          <p:nvPr/>
        </p:nvCxnSpPr>
        <p:spPr>
          <a:xfrm rot="5400000" flipH="1" flipV="1">
            <a:off x="4566179" y="621251"/>
            <a:ext cx="1770104" cy="2016111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4893469" y="2981325"/>
            <a:ext cx="2733675" cy="44291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Oval 382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noFill/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24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265" name="Straight Connector 26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Oval 209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4286248" y="2357430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3"/>
          <p:cNvGrpSpPr/>
          <p:nvPr/>
        </p:nvGrpSpPr>
        <p:grpSpPr>
          <a:xfrm>
            <a:off x="6072200" y="642918"/>
            <a:ext cx="2500332" cy="2286016"/>
            <a:chOff x="7077094" y="3429000"/>
            <a:chExt cx="937624" cy="857256"/>
          </a:xfrm>
        </p:grpSpPr>
        <p:cxnSp>
          <p:nvCxnSpPr>
            <p:cNvPr id="317" name="Straight Connector 316"/>
            <p:cNvCxnSpPr/>
            <p:nvPr/>
          </p:nvCxnSpPr>
          <p:spPr>
            <a:xfrm rot="16200000" flipH="1">
              <a:off x="7077093" y="3857627"/>
              <a:ext cx="857256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7505721" y="3429000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16200000" flipH="1">
              <a:off x="7720036" y="3643314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16200000" flipH="1">
              <a:off x="7612878" y="3750471"/>
              <a:ext cx="214315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7753373" y="4033842"/>
              <a:ext cx="357189" cy="4762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16200000" flipH="1">
              <a:off x="7936732" y="4074324"/>
              <a:ext cx="80368" cy="7560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16200000" flipH="1">
              <a:off x="7505720" y="3857628"/>
              <a:ext cx="214315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 flipH="1">
              <a:off x="7612878" y="4179098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5400000">
              <a:off x="7291408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16200000" flipH="1">
              <a:off x="7184251" y="3750471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>
              <a:off x="7077094" y="3643314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" name="Vertical Scroll 377"/>
          <p:cNvSpPr/>
          <p:nvPr/>
        </p:nvSpPr>
        <p:spPr>
          <a:xfrm>
            <a:off x="7072330" y="1643050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Vertical Scroll 379"/>
          <p:cNvSpPr/>
          <p:nvPr/>
        </p:nvSpPr>
        <p:spPr>
          <a:xfrm>
            <a:off x="7643834" y="107154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Vertical Scroll 380"/>
          <p:cNvSpPr/>
          <p:nvPr/>
        </p:nvSpPr>
        <p:spPr>
          <a:xfrm>
            <a:off x="6500826" y="1000108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Vertical Scroll 381"/>
          <p:cNvSpPr/>
          <p:nvPr/>
        </p:nvSpPr>
        <p:spPr>
          <a:xfrm>
            <a:off x="7072330" y="50004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Vertical Scroll 211"/>
          <p:cNvSpPr/>
          <p:nvPr/>
        </p:nvSpPr>
        <p:spPr>
          <a:xfrm>
            <a:off x="7643834" y="214311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Vertical Scroll 212"/>
          <p:cNvSpPr/>
          <p:nvPr/>
        </p:nvSpPr>
        <p:spPr>
          <a:xfrm>
            <a:off x="8215338" y="157161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Vertical Scroll 213"/>
          <p:cNvSpPr/>
          <p:nvPr/>
        </p:nvSpPr>
        <p:spPr>
          <a:xfrm>
            <a:off x="8215338" y="2214554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929322" y="214290"/>
            <a:ext cx="2928958" cy="2928958"/>
          </a:xfrm>
          <a:prstGeom prst="ellipse">
            <a:avLst/>
          </a:prstGeom>
          <a:noFill/>
          <a:ln w="263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/>
          <p:cNvCxnSpPr>
            <a:stCxn id="209" idx="1"/>
            <a:endCxn id="210" idx="1"/>
          </p:cNvCxnSpPr>
          <p:nvPr/>
        </p:nvCxnSpPr>
        <p:spPr>
          <a:xfrm rot="5400000" flipH="1" flipV="1">
            <a:off x="4566179" y="621251"/>
            <a:ext cx="1770104" cy="2016111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4893469" y="2981325"/>
            <a:ext cx="2733675" cy="44291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Oval 215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noFill/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24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Vertical Scroll 287"/>
          <p:cNvSpPr/>
          <p:nvPr/>
        </p:nvSpPr>
        <p:spPr>
          <a:xfrm>
            <a:off x="4139952" y="4611849"/>
            <a:ext cx="4575452" cy="1744502"/>
          </a:xfrm>
          <a:prstGeom prst="verticalScroll">
            <a:avLst>
              <a:gd name="adj" fmla="val 45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/>
          <p:nvPr/>
        </p:nvCxnSpPr>
        <p:spPr>
          <a:xfrm flipH="1">
            <a:off x="6400002" y="5393545"/>
            <a:ext cx="1483523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26" name="Straight Connector 325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4286248" y="2357430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3"/>
          <p:cNvGrpSpPr/>
          <p:nvPr/>
        </p:nvGrpSpPr>
        <p:grpSpPr>
          <a:xfrm>
            <a:off x="6072200" y="642918"/>
            <a:ext cx="2500332" cy="2286016"/>
            <a:chOff x="7077094" y="3429000"/>
            <a:chExt cx="937624" cy="857256"/>
          </a:xfrm>
        </p:grpSpPr>
        <p:cxnSp>
          <p:nvCxnSpPr>
            <p:cNvPr id="222" name="Straight Connector 221"/>
            <p:cNvCxnSpPr/>
            <p:nvPr/>
          </p:nvCxnSpPr>
          <p:spPr>
            <a:xfrm rot="16200000" flipH="1">
              <a:off x="7077093" y="3857627"/>
              <a:ext cx="857256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6200000" flipH="1">
              <a:off x="7505721" y="3429000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7720036" y="3643314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7612878" y="3750471"/>
              <a:ext cx="214315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7753373" y="4033842"/>
              <a:ext cx="357189" cy="4762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7936732" y="4074324"/>
              <a:ext cx="80368" cy="7560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7505720" y="3857628"/>
              <a:ext cx="214315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6200000" flipH="1">
              <a:off x="7612878" y="4179098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7291408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7184251" y="3750471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7077094" y="3643314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Vertical Scroll 272"/>
          <p:cNvSpPr/>
          <p:nvPr/>
        </p:nvSpPr>
        <p:spPr>
          <a:xfrm>
            <a:off x="7072330" y="1643050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Vertical Scroll 273"/>
          <p:cNvSpPr/>
          <p:nvPr/>
        </p:nvSpPr>
        <p:spPr>
          <a:xfrm>
            <a:off x="7643834" y="107154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Vertical Scroll 274"/>
          <p:cNvSpPr/>
          <p:nvPr/>
        </p:nvSpPr>
        <p:spPr>
          <a:xfrm>
            <a:off x="6500826" y="1000108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Vertical Scroll 312"/>
          <p:cNvSpPr/>
          <p:nvPr/>
        </p:nvSpPr>
        <p:spPr>
          <a:xfrm>
            <a:off x="7072330" y="50004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Vertical Scroll 313"/>
          <p:cNvSpPr/>
          <p:nvPr/>
        </p:nvSpPr>
        <p:spPr>
          <a:xfrm>
            <a:off x="7643834" y="214311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Vertical Scroll 314"/>
          <p:cNvSpPr/>
          <p:nvPr/>
        </p:nvSpPr>
        <p:spPr>
          <a:xfrm>
            <a:off x="8215338" y="157161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Vertical Scroll 315"/>
          <p:cNvSpPr/>
          <p:nvPr/>
        </p:nvSpPr>
        <p:spPr>
          <a:xfrm>
            <a:off x="8215338" y="2214554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5929322" y="214290"/>
            <a:ext cx="2928958" cy="2928958"/>
          </a:xfrm>
          <a:prstGeom prst="ellipse">
            <a:avLst/>
          </a:prstGeom>
          <a:noFill/>
          <a:ln w="263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noFill/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/>
          <p:cNvCxnSpPr>
            <a:stCxn id="209" idx="1"/>
          </p:cNvCxnSpPr>
          <p:nvPr/>
        </p:nvCxnSpPr>
        <p:spPr>
          <a:xfrm rot="5400000" flipH="1" flipV="1">
            <a:off x="4566179" y="621251"/>
            <a:ext cx="1770104" cy="2016111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4893469" y="2981325"/>
            <a:ext cx="2733675" cy="44291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Freeform 259"/>
          <p:cNvSpPr/>
          <p:nvPr/>
        </p:nvSpPr>
        <p:spPr>
          <a:xfrm>
            <a:off x="6332339" y="1194210"/>
            <a:ext cx="652475" cy="3365247"/>
          </a:xfrm>
          <a:custGeom>
            <a:avLst/>
            <a:gdLst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11099 w 957900"/>
              <a:gd name="connsiteY0" fmla="*/ 0 h 2796842"/>
              <a:gd name="connsiteX1" fmla="*/ 134940 w 957900"/>
              <a:gd name="connsiteY1" fmla="*/ 2050082 h 2796842"/>
              <a:gd name="connsiteX2" fmla="*/ 820740 w 957900"/>
              <a:gd name="connsiteY2" fmla="*/ 2286302 h 2796842"/>
              <a:gd name="connsiteX3" fmla="*/ 957900 w 957900"/>
              <a:gd name="connsiteY3" fmla="*/ 2796842 h 2796842"/>
              <a:gd name="connsiteX0" fmla="*/ 11099 w 957900"/>
              <a:gd name="connsiteY0" fmla="*/ 46648 h 2843490"/>
              <a:gd name="connsiteX1" fmla="*/ 134940 w 957900"/>
              <a:gd name="connsiteY1" fmla="*/ 2096730 h 2843490"/>
              <a:gd name="connsiteX2" fmla="*/ 820740 w 957900"/>
              <a:gd name="connsiteY2" fmla="*/ 2332950 h 2843490"/>
              <a:gd name="connsiteX3" fmla="*/ 957900 w 957900"/>
              <a:gd name="connsiteY3" fmla="*/ 2843490 h 2843490"/>
              <a:gd name="connsiteX0" fmla="*/ 296883 w 1291315"/>
              <a:gd name="connsiteY0" fmla="*/ 46648 h 2843490"/>
              <a:gd name="connsiteX1" fmla="*/ 134940 w 1291315"/>
              <a:gd name="connsiteY1" fmla="*/ 1310888 h 2843490"/>
              <a:gd name="connsiteX2" fmla="*/ 1106524 w 1291315"/>
              <a:gd name="connsiteY2" fmla="*/ 2332950 h 2843490"/>
              <a:gd name="connsiteX3" fmla="*/ 1243684 w 1291315"/>
              <a:gd name="connsiteY3" fmla="*/ 2843490 h 2843490"/>
              <a:gd name="connsiteX0" fmla="*/ 446752 w 1393553"/>
              <a:gd name="connsiteY0" fmla="*/ 46648 h 3588492"/>
              <a:gd name="connsiteX1" fmla="*/ 284809 w 1393553"/>
              <a:gd name="connsiteY1" fmla="*/ 1310888 h 3588492"/>
              <a:gd name="connsiteX2" fmla="*/ 184791 w 1393553"/>
              <a:gd name="connsiteY2" fmla="*/ 3333058 h 3588492"/>
              <a:gd name="connsiteX3" fmla="*/ 1393553 w 1393553"/>
              <a:gd name="connsiteY3" fmla="*/ 2843490 h 3588492"/>
              <a:gd name="connsiteX0" fmla="*/ 327683 w 706109"/>
              <a:gd name="connsiteY0" fmla="*/ 46648 h 3671832"/>
              <a:gd name="connsiteX1" fmla="*/ 165740 w 706109"/>
              <a:gd name="connsiteY1" fmla="*/ 1310888 h 3671832"/>
              <a:gd name="connsiteX2" fmla="*/ 65722 w 706109"/>
              <a:gd name="connsiteY2" fmla="*/ 3333058 h 3671832"/>
              <a:gd name="connsiteX3" fmla="*/ 560072 w 706109"/>
              <a:gd name="connsiteY3" fmla="*/ 3343532 h 3671832"/>
              <a:gd name="connsiteX0" fmla="*/ 327683 w 706109"/>
              <a:gd name="connsiteY0" fmla="*/ 46648 h 3671832"/>
              <a:gd name="connsiteX1" fmla="*/ 165740 w 706109"/>
              <a:gd name="connsiteY1" fmla="*/ 1310888 h 3671832"/>
              <a:gd name="connsiteX2" fmla="*/ 65722 w 706109"/>
              <a:gd name="connsiteY2" fmla="*/ 3333058 h 3671832"/>
              <a:gd name="connsiteX3" fmla="*/ 560072 w 706109"/>
              <a:gd name="connsiteY3" fmla="*/ 3343532 h 3671832"/>
              <a:gd name="connsiteX0" fmla="*/ 303876 w 682302"/>
              <a:gd name="connsiteY0" fmla="*/ 46648 h 3671832"/>
              <a:gd name="connsiteX1" fmla="*/ 284777 w 682302"/>
              <a:gd name="connsiteY1" fmla="*/ 1310888 h 3671832"/>
              <a:gd name="connsiteX2" fmla="*/ 41915 w 682302"/>
              <a:gd name="connsiteY2" fmla="*/ 3333058 h 3671832"/>
              <a:gd name="connsiteX3" fmla="*/ 536265 w 682302"/>
              <a:gd name="connsiteY3" fmla="*/ 3343532 h 3671832"/>
              <a:gd name="connsiteX0" fmla="*/ 403401 w 781827"/>
              <a:gd name="connsiteY0" fmla="*/ 46648 h 3634049"/>
              <a:gd name="connsiteX1" fmla="*/ 384302 w 781827"/>
              <a:gd name="connsiteY1" fmla="*/ 1310888 h 3634049"/>
              <a:gd name="connsiteX2" fmla="*/ 141440 w 781827"/>
              <a:gd name="connsiteY2" fmla="*/ 3333058 h 3634049"/>
              <a:gd name="connsiteX3" fmla="*/ 82392 w 781827"/>
              <a:gd name="connsiteY3" fmla="*/ 3116832 h 3634049"/>
              <a:gd name="connsiteX4" fmla="*/ 635790 w 781827"/>
              <a:gd name="connsiteY4" fmla="*/ 3343532 h 3634049"/>
              <a:gd name="connsiteX0" fmla="*/ 303876 w 682302"/>
              <a:gd name="connsiteY0" fmla="*/ 46648 h 3671832"/>
              <a:gd name="connsiteX1" fmla="*/ 284777 w 682302"/>
              <a:gd name="connsiteY1" fmla="*/ 1310888 h 3671832"/>
              <a:gd name="connsiteX2" fmla="*/ 41915 w 682302"/>
              <a:gd name="connsiteY2" fmla="*/ 3333058 h 3671832"/>
              <a:gd name="connsiteX3" fmla="*/ 536265 w 682302"/>
              <a:gd name="connsiteY3" fmla="*/ 3343532 h 3671832"/>
              <a:gd name="connsiteX0" fmla="*/ 57830 w 436256"/>
              <a:gd name="connsiteY0" fmla="*/ 46648 h 3343532"/>
              <a:gd name="connsiteX1" fmla="*/ 38731 w 436256"/>
              <a:gd name="connsiteY1" fmla="*/ 1310888 h 3343532"/>
              <a:gd name="connsiteX2" fmla="*/ 290219 w 436256"/>
              <a:gd name="connsiteY2" fmla="*/ 3343532 h 3343532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974128"/>
              <a:gd name="connsiteY0" fmla="*/ 902589 h 4333658"/>
              <a:gd name="connsiteX1" fmla="*/ 487064 w 974128"/>
              <a:gd name="connsiteY1" fmla="*/ 2166829 h 4333658"/>
              <a:gd name="connsiteX2" fmla="*/ 738552 w 974128"/>
              <a:gd name="connsiteY2" fmla="*/ 4199473 h 4333658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809958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824228 w 884589"/>
              <a:gd name="connsiteY2" fmla="*/ 3343525 h 3477717"/>
              <a:gd name="connsiteX0" fmla="*/ 546682 w 864747"/>
              <a:gd name="connsiteY0" fmla="*/ 1787 h 3337947"/>
              <a:gd name="connsiteX1" fmla="*/ 160113 w 864747"/>
              <a:gd name="connsiteY1" fmla="*/ 1599313 h 3337947"/>
              <a:gd name="connsiteX2" fmla="*/ 864747 w 864747"/>
              <a:gd name="connsiteY2" fmla="*/ 3298664 h 3337947"/>
              <a:gd name="connsiteX0" fmla="*/ 710290 w 834303"/>
              <a:gd name="connsiteY0" fmla="*/ 1787 h 3443154"/>
              <a:gd name="connsiteX1" fmla="*/ 323721 w 834303"/>
              <a:gd name="connsiteY1" fmla="*/ 1599313 h 3443154"/>
              <a:gd name="connsiteX2" fmla="*/ 387420 w 834303"/>
              <a:gd name="connsiteY2" fmla="*/ 3426851 h 3443154"/>
              <a:gd name="connsiteX0" fmla="*/ 877510 w 973689"/>
              <a:gd name="connsiteY0" fmla="*/ 1568 h 3465915"/>
              <a:gd name="connsiteX1" fmla="*/ 234568 w 973689"/>
              <a:gd name="connsiteY1" fmla="*/ 1727281 h 3465915"/>
              <a:gd name="connsiteX2" fmla="*/ 554640 w 973689"/>
              <a:gd name="connsiteY2" fmla="*/ 3426632 h 3465915"/>
              <a:gd name="connsiteX0" fmla="*/ 877510 w 1010309"/>
              <a:gd name="connsiteY0" fmla="*/ 1634 h 3465981"/>
              <a:gd name="connsiteX1" fmla="*/ 234568 w 1010309"/>
              <a:gd name="connsiteY1" fmla="*/ 1727347 h 3465981"/>
              <a:gd name="connsiteX2" fmla="*/ 554640 w 1010309"/>
              <a:gd name="connsiteY2" fmla="*/ 3426698 h 3465981"/>
              <a:gd name="connsiteX0" fmla="*/ 834786 w 977177"/>
              <a:gd name="connsiteY0" fmla="*/ 1634 h 3465981"/>
              <a:gd name="connsiteX1" fmla="*/ 251664 w 977177"/>
              <a:gd name="connsiteY1" fmla="*/ 1727347 h 3465981"/>
              <a:gd name="connsiteX2" fmla="*/ 511916 w 977177"/>
              <a:gd name="connsiteY2" fmla="*/ 3426698 h 3465981"/>
              <a:gd name="connsiteX0" fmla="*/ 834786 w 971838"/>
              <a:gd name="connsiteY0" fmla="*/ 57409 h 3521756"/>
              <a:gd name="connsiteX1" fmla="*/ 251664 w 971838"/>
              <a:gd name="connsiteY1" fmla="*/ 1783122 h 3521756"/>
              <a:gd name="connsiteX2" fmla="*/ 511916 w 971838"/>
              <a:gd name="connsiteY2" fmla="*/ 3482473 h 3521756"/>
              <a:gd name="connsiteX0" fmla="*/ 1077039 w 1333087"/>
              <a:gd name="connsiteY0" fmla="*/ 15702 h 3440950"/>
              <a:gd name="connsiteX1" fmla="*/ 493917 w 1333087"/>
              <a:gd name="connsiteY1" fmla="*/ 1741415 h 3440950"/>
              <a:gd name="connsiteX2" fmla="*/ 754169 w 1333087"/>
              <a:gd name="connsiteY2" fmla="*/ 3440766 h 3440950"/>
              <a:gd name="connsiteX0" fmla="*/ 773120 w 1262968"/>
              <a:gd name="connsiteY0" fmla="*/ 88163 h 3513227"/>
              <a:gd name="connsiteX1" fmla="*/ 668562 w 1262968"/>
              <a:gd name="connsiteY1" fmla="*/ 1403678 h 3513227"/>
              <a:gd name="connsiteX2" fmla="*/ 450250 w 1262968"/>
              <a:gd name="connsiteY2" fmla="*/ 3513227 h 3513227"/>
              <a:gd name="connsiteX0" fmla="*/ 530883 w 738821"/>
              <a:gd name="connsiteY0" fmla="*/ 3702 h 3428766"/>
              <a:gd name="connsiteX1" fmla="*/ 426325 w 738821"/>
              <a:gd name="connsiteY1" fmla="*/ 1319217 h 3428766"/>
              <a:gd name="connsiteX2" fmla="*/ 208013 w 738821"/>
              <a:gd name="connsiteY2" fmla="*/ 3428766 h 3428766"/>
              <a:gd name="connsiteX0" fmla="*/ 322870 w 530808"/>
              <a:gd name="connsiteY0" fmla="*/ 3702 h 3428766"/>
              <a:gd name="connsiteX1" fmla="*/ 218312 w 530808"/>
              <a:gd name="connsiteY1" fmla="*/ 1319217 h 3428766"/>
              <a:gd name="connsiteX2" fmla="*/ 0 w 530808"/>
              <a:gd name="connsiteY2" fmla="*/ 3428766 h 3428766"/>
              <a:gd name="connsiteX0" fmla="*/ 121299 w 910000"/>
              <a:gd name="connsiteY0" fmla="*/ 1755 h 2802976"/>
              <a:gd name="connsiteX1" fmla="*/ 16741 w 910000"/>
              <a:gd name="connsiteY1" fmla="*/ 1317270 h 2802976"/>
              <a:gd name="connsiteX2" fmla="*/ 858107 w 910000"/>
              <a:gd name="connsiteY2" fmla="*/ 2802976 h 2802976"/>
              <a:gd name="connsiteX0" fmla="*/ 121299 w 858107"/>
              <a:gd name="connsiteY0" fmla="*/ 1755 h 2802976"/>
              <a:gd name="connsiteX1" fmla="*/ 16741 w 858107"/>
              <a:gd name="connsiteY1" fmla="*/ 1317270 h 2802976"/>
              <a:gd name="connsiteX2" fmla="*/ 858107 w 858107"/>
              <a:gd name="connsiteY2" fmla="*/ 2802976 h 2802976"/>
              <a:gd name="connsiteX0" fmla="*/ 112972 w 849780"/>
              <a:gd name="connsiteY0" fmla="*/ 1063 h 2802284"/>
              <a:gd name="connsiteX1" fmla="*/ 16960 w 849780"/>
              <a:gd name="connsiteY1" fmla="*/ 1923329 h 2802284"/>
              <a:gd name="connsiteX2" fmla="*/ 849780 w 849780"/>
              <a:gd name="connsiteY2" fmla="*/ 2802284 h 2802284"/>
              <a:gd name="connsiteX0" fmla="*/ 21832 w 758640"/>
              <a:gd name="connsiteY0" fmla="*/ 957 h 2802178"/>
              <a:gd name="connsiteX1" fmla="*/ 19824 w 758640"/>
              <a:gd name="connsiteY1" fmla="*/ 2094139 h 2802178"/>
              <a:gd name="connsiteX2" fmla="*/ 758640 w 758640"/>
              <a:gd name="connsiteY2" fmla="*/ 2802178 h 2802178"/>
              <a:gd name="connsiteX0" fmla="*/ 21832 w 758834"/>
              <a:gd name="connsiteY0" fmla="*/ 957 h 2802178"/>
              <a:gd name="connsiteX1" fmla="*/ 19824 w 758834"/>
              <a:gd name="connsiteY1" fmla="*/ 2094139 h 2802178"/>
              <a:gd name="connsiteX2" fmla="*/ 758640 w 758834"/>
              <a:gd name="connsiteY2" fmla="*/ 2802178 h 2802178"/>
              <a:gd name="connsiteX0" fmla="*/ 20155 w 719067"/>
              <a:gd name="connsiteY0" fmla="*/ 958 h 2825992"/>
              <a:gd name="connsiteX1" fmla="*/ 18147 w 719067"/>
              <a:gd name="connsiteY1" fmla="*/ 2094140 h 2825992"/>
              <a:gd name="connsiteX2" fmla="*/ 718863 w 719067"/>
              <a:gd name="connsiteY2" fmla="*/ 2825992 h 2825992"/>
              <a:gd name="connsiteX0" fmla="*/ 617414 w 1316224"/>
              <a:gd name="connsiteY0" fmla="*/ 749 h 2825783"/>
              <a:gd name="connsiteX1" fmla="*/ 8655 w 1316224"/>
              <a:gd name="connsiteY1" fmla="*/ 2572496 h 2825783"/>
              <a:gd name="connsiteX2" fmla="*/ 1316122 w 1316224"/>
              <a:gd name="connsiteY2" fmla="*/ 2825783 h 2825783"/>
              <a:gd name="connsiteX0" fmla="*/ 612502 w 701995"/>
              <a:gd name="connsiteY0" fmla="*/ 780 h 3364199"/>
              <a:gd name="connsiteX1" fmla="*/ 3743 w 701995"/>
              <a:gd name="connsiteY1" fmla="*/ 2572527 h 3364199"/>
              <a:gd name="connsiteX2" fmla="*/ 336990 w 701995"/>
              <a:gd name="connsiteY2" fmla="*/ 3364199 h 3364199"/>
              <a:gd name="connsiteX0" fmla="*/ 654886 w 741320"/>
              <a:gd name="connsiteY0" fmla="*/ 1249 h 3364668"/>
              <a:gd name="connsiteX1" fmla="*/ 3398 w 741320"/>
              <a:gd name="connsiteY1" fmla="*/ 1786783 h 3364668"/>
              <a:gd name="connsiteX2" fmla="*/ 379374 w 741320"/>
              <a:gd name="connsiteY2" fmla="*/ 3364668 h 3364668"/>
              <a:gd name="connsiteX0" fmla="*/ 786725 w 909748"/>
              <a:gd name="connsiteY0" fmla="*/ 1153 h 3364572"/>
              <a:gd name="connsiteX1" fmla="*/ 135237 w 909748"/>
              <a:gd name="connsiteY1" fmla="*/ 1786687 h 3364572"/>
              <a:gd name="connsiteX2" fmla="*/ 511213 w 909748"/>
              <a:gd name="connsiteY2" fmla="*/ 3364572 h 3364572"/>
              <a:gd name="connsiteX0" fmla="*/ 704652 w 841358"/>
              <a:gd name="connsiteY0" fmla="*/ 934 h 3364353"/>
              <a:gd name="connsiteX1" fmla="*/ 147167 w 841358"/>
              <a:gd name="connsiteY1" fmla="*/ 2119754 h 3364353"/>
              <a:gd name="connsiteX2" fmla="*/ 429140 w 841358"/>
              <a:gd name="connsiteY2" fmla="*/ 3364353 h 3364353"/>
              <a:gd name="connsiteX0" fmla="*/ 666521 w 790682"/>
              <a:gd name="connsiteY0" fmla="*/ 1333 h 3364752"/>
              <a:gd name="connsiteX1" fmla="*/ 109036 w 790682"/>
              <a:gd name="connsiteY1" fmla="*/ 2120153 h 3364752"/>
              <a:gd name="connsiteX2" fmla="*/ 391009 w 790682"/>
              <a:gd name="connsiteY2" fmla="*/ 3364752 h 3364752"/>
              <a:gd name="connsiteX0" fmla="*/ 493260 w 652475"/>
              <a:gd name="connsiteY0" fmla="*/ 1828 h 3365247"/>
              <a:gd name="connsiteX1" fmla="*/ 140874 w 652475"/>
              <a:gd name="connsiteY1" fmla="*/ 1787362 h 3365247"/>
              <a:gd name="connsiteX2" fmla="*/ 217748 w 652475"/>
              <a:gd name="connsiteY2" fmla="*/ 3365247 h 33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475" h="3365247">
                <a:moveTo>
                  <a:pt x="493260" y="1828"/>
                </a:moveTo>
                <a:cubicBezTo>
                  <a:pt x="871686" y="-44820"/>
                  <a:pt x="502987" y="808048"/>
                  <a:pt x="140874" y="1787362"/>
                </a:cubicBezTo>
                <a:cubicBezTo>
                  <a:pt x="-221239" y="2766676"/>
                  <a:pt x="230597" y="2819633"/>
                  <a:pt x="217748" y="3365247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24</a:t>
            </a:r>
            <a:endParaRPr lang="de-CH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073533"/>
              </p:ext>
            </p:extLst>
          </p:nvPr>
        </p:nvGraphicFramePr>
        <p:xfrm>
          <a:off x="4328602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[1-1]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6" name="Table 2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62783"/>
              </p:ext>
            </p:extLst>
          </p:nvPr>
        </p:nvGraphicFramePr>
        <p:xfrm>
          <a:off x="7885792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[4-4]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162571" y="5221646"/>
            <a:ext cx="1240242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InnerClass</a:t>
            </a:r>
            <a:endParaRPr lang="en-US" dirty="0"/>
          </a:p>
        </p:txBody>
      </p:sp>
      <p:sp>
        <p:nvSpPr>
          <p:cNvPr id="221" name="Rounded Rectangle 220"/>
          <p:cNvSpPr/>
          <p:nvPr/>
        </p:nvSpPr>
        <p:spPr>
          <a:xfrm>
            <a:off x="5162571" y="5595759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6" name="Rounded Rectangle 275"/>
          <p:cNvSpPr/>
          <p:nvPr/>
        </p:nvSpPr>
        <p:spPr>
          <a:xfrm>
            <a:off x="6025763" y="5595759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5162571" y="5969873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025763" y="5969873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9" name="Rounded Rectangle 278"/>
          <p:cNvSpPr/>
          <p:nvPr/>
        </p:nvSpPr>
        <p:spPr>
          <a:xfrm>
            <a:off x="7318133" y="5969872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988719" y="5355366"/>
            <a:ext cx="17385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4988719" y="5733256"/>
            <a:ext cx="17385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4991100" y="6103591"/>
            <a:ext cx="17147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H="1">
            <a:off x="6400002" y="5285594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 flipH="1">
            <a:off x="6400002" y="5780895"/>
            <a:ext cx="1486698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>
            <a:off x="6400002" y="5672944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" name="Table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74803"/>
              </p:ext>
            </p:extLst>
          </p:nvPr>
        </p:nvGraphicFramePr>
        <p:xfrm>
          <a:off x="6588224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[2-3]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86" name="Straight Arrow Connector 285"/>
          <p:cNvCxnSpPr/>
          <p:nvPr/>
        </p:nvCxnSpPr>
        <p:spPr>
          <a:xfrm flipH="1">
            <a:off x="7692372" y="6103591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>
            <a:off x="6400002" y="6103591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/>
              <a:t>3</a:t>
            </a:r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95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Vertical Scroll 287"/>
          <p:cNvSpPr/>
          <p:nvPr/>
        </p:nvSpPr>
        <p:spPr>
          <a:xfrm>
            <a:off x="4139952" y="4611849"/>
            <a:ext cx="4575452" cy="1744502"/>
          </a:xfrm>
          <a:prstGeom prst="verticalScroll">
            <a:avLst>
              <a:gd name="adj" fmla="val 45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3" name="Straight Arrow Connector 282"/>
          <p:cNvCxnSpPr/>
          <p:nvPr/>
        </p:nvCxnSpPr>
        <p:spPr>
          <a:xfrm flipH="1">
            <a:off x="6400002" y="5393545"/>
            <a:ext cx="1483523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49"/>
          <p:cNvGrpSpPr/>
          <p:nvPr/>
        </p:nvGrpSpPr>
        <p:grpSpPr>
          <a:xfrm>
            <a:off x="3607189" y="2571744"/>
            <a:ext cx="1929621" cy="1929621"/>
            <a:chOff x="4713023" y="2714620"/>
            <a:chExt cx="643207" cy="643207"/>
          </a:xfrm>
        </p:grpSpPr>
        <p:cxnSp>
          <p:nvCxnSpPr>
            <p:cNvPr id="326" name="Straight Connector 325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/>
          <p:cNvSpPr/>
          <p:nvPr/>
        </p:nvSpPr>
        <p:spPr>
          <a:xfrm>
            <a:off x="4286248" y="2357430"/>
            <a:ext cx="1071570" cy="1071570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73"/>
          <p:cNvGrpSpPr/>
          <p:nvPr/>
        </p:nvGrpSpPr>
        <p:grpSpPr>
          <a:xfrm>
            <a:off x="6072200" y="642918"/>
            <a:ext cx="2500332" cy="2286016"/>
            <a:chOff x="7077094" y="3429000"/>
            <a:chExt cx="937624" cy="857256"/>
          </a:xfrm>
        </p:grpSpPr>
        <p:cxnSp>
          <p:nvCxnSpPr>
            <p:cNvPr id="222" name="Straight Connector 221"/>
            <p:cNvCxnSpPr/>
            <p:nvPr/>
          </p:nvCxnSpPr>
          <p:spPr>
            <a:xfrm rot="16200000" flipH="1">
              <a:off x="7077093" y="3857627"/>
              <a:ext cx="857256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6200000" flipH="1">
              <a:off x="7505721" y="3429000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7720036" y="3643314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7612878" y="3750471"/>
              <a:ext cx="214315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7753373" y="4033842"/>
              <a:ext cx="357189" cy="4762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7936732" y="4074324"/>
              <a:ext cx="80368" cy="7560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7505720" y="3857628"/>
              <a:ext cx="214315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16200000" flipH="1">
              <a:off x="7612878" y="4179098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7291408" y="3429000"/>
              <a:ext cx="214314" cy="214314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7184251" y="3750471"/>
              <a:ext cx="214314" cy="1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>
              <a:off x="7077094" y="3643314"/>
              <a:ext cx="214314" cy="214313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Vertical Scroll 272"/>
          <p:cNvSpPr/>
          <p:nvPr/>
        </p:nvSpPr>
        <p:spPr>
          <a:xfrm>
            <a:off x="7072330" y="1643050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Vertical Scroll 273"/>
          <p:cNvSpPr/>
          <p:nvPr/>
        </p:nvSpPr>
        <p:spPr>
          <a:xfrm>
            <a:off x="7643834" y="107154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Vertical Scroll 274"/>
          <p:cNvSpPr/>
          <p:nvPr/>
        </p:nvSpPr>
        <p:spPr>
          <a:xfrm>
            <a:off x="6500826" y="1000108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Vertical Scroll 312"/>
          <p:cNvSpPr/>
          <p:nvPr/>
        </p:nvSpPr>
        <p:spPr>
          <a:xfrm>
            <a:off x="7072330" y="50004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Vertical Scroll 313"/>
          <p:cNvSpPr/>
          <p:nvPr/>
        </p:nvSpPr>
        <p:spPr>
          <a:xfrm>
            <a:off x="7643834" y="2143116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Vertical Scroll 314"/>
          <p:cNvSpPr/>
          <p:nvPr/>
        </p:nvSpPr>
        <p:spPr>
          <a:xfrm>
            <a:off x="8215338" y="1571612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Vertical Scroll 315"/>
          <p:cNvSpPr/>
          <p:nvPr/>
        </p:nvSpPr>
        <p:spPr>
          <a:xfrm>
            <a:off x="8215338" y="2214554"/>
            <a:ext cx="357190" cy="359031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5929322" y="214290"/>
            <a:ext cx="2928958" cy="2928958"/>
          </a:xfrm>
          <a:prstGeom prst="ellipse">
            <a:avLst/>
          </a:prstGeom>
          <a:noFill/>
          <a:ln w="263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6072198" y="357166"/>
            <a:ext cx="2643206" cy="2643206"/>
          </a:xfrm>
          <a:prstGeom prst="ellipse">
            <a:avLst/>
          </a:prstGeom>
          <a:noFill/>
          <a:ln w="25400"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6" name="Straight Connector 225"/>
          <p:cNvCxnSpPr>
            <a:stCxn id="209" idx="1"/>
          </p:cNvCxnSpPr>
          <p:nvPr/>
        </p:nvCxnSpPr>
        <p:spPr>
          <a:xfrm rot="5400000" flipH="1" flipV="1">
            <a:off x="4566179" y="621251"/>
            <a:ext cx="1770104" cy="2016111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 flipV="1">
            <a:off x="4893469" y="2981325"/>
            <a:ext cx="2733675" cy="442914"/>
          </a:xfrm>
          <a:prstGeom prst="line">
            <a:avLst/>
          </a:prstGeom>
          <a:ln w="25400">
            <a:solidFill>
              <a:srgbClr val="4171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Freeform 259"/>
          <p:cNvSpPr/>
          <p:nvPr/>
        </p:nvSpPr>
        <p:spPr>
          <a:xfrm>
            <a:off x="6332339" y="1194210"/>
            <a:ext cx="652475" cy="3365247"/>
          </a:xfrm>
          <a:custGeom>
            <a:avLst/>
            <a:gdLst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50800 w 949960"/>
              <a:gd name="connsiteY0" fmla="*/ 0 h 2788920"/>
              <a:gd name="connsiteX1" fmla="*/ 127000 w 949960"/>
              <a:gd name="connsiteY1" fmla="*/ 2042160 h 2788920"/>
              <a:gd name="connsiteX2" fmla="*/ 812800 w 949960"/>
              <a:gd name="connsiteY2" fmla="*/ 2278380 h 2788920"/>
              <a:gd name="connsiteX3" fmla="*/ 949960 w 949960"/>
              <a:gd name="connsiteY3" fmla="*/ 2788920 h 2788920"/>
              <a:gd name="connsiteX0" fmla="*/ 11099 w 957900"/>
              <a:gd name="connsiteY0" fmla="*/ 0 h 2796842"/>
              <a:gd name="connsiteX1" fmla="*/ 134940 w 957900"/>
              <a:gd name="connsiteY1" fmla="*/ 2050082 h 2796842"/>
              <a:gd name="connsiteX2" fmla="*/ 820740 w 957900"/>
              <a:gd name="connsiteY2" fmla="*/ 2286302 h 2796842"/>
              <a:gd name="connsiteX3" fmla="*/ 957900 w 957900"/>
              <a:gd name="connsiteY3" fmla="*/ 2796842 h 2796842"/>
              <a:gd name="connsiteX0" fmla="*/ 11099 w 957900"/>
              <a:gd name="connsiteY0" fmla="*/ 46648 h 2843490"/>
              <a:gd name="connsiteX1" fmla="*/ 134940 w 957900"/>
              <a:gd name="connsiteY1" fmla="*/ 2096730 h 2843490"/>
              <a:gd name="connsiteX2" fmla="*/ 820740 w 957900"/>
              <a:gd name="connsiteY2" fmla="*/ 2332950 h 2843490"/>
              <a:gd name="connsiteX3" fmla="*/ 957900 w 957900"/>
              <a:gd name="connsiteY3" fmla="*/ 2843490 h 2843490"/>
              <a:gd name="connsiteX0" fmla="*/ 296883 w 1291315"/>
              <a:gd name="connsiteY0" fmla="*/ 46648 h 2843490"/>
              <a:gd name="connsiteX1" fmla="*/ 134940 w 1291315"/>
              <a:gd name="connsiteY1" fmla="*/ 1310888 h 2843490"/>
              <a:gd name="connsiteX2" fmla="*/ 1106524 w 1291315"/>
              <a:gd name="connsiteY2" fmla="*/ 2332950 h 2843490"/>
              <a:gd name="connsiteX3" fmla="*/ 1243684 w 1291315"/>
              <a:gd name="connsiteY3" fmla="*/ 2843490 h 2843490"/>
              <a:gd name="connsiteX0" fmla="*/ 446752 w 1393553"/>
              <a:gd name="connsiteY0" fmla="*/ 46648 h 3588492"/>
              <a:gd name="connsiteX1" fmla="*/ 284809 w 1393553"/>
              <a:gd name="connsiteY1" fmla="*/ 1310888 h 3588492"/>
              <a:gd name="connsiteX2" fmla="*/ 184791 w 1393553"/>
              <a:gd name="connsiteY2" fmla="*/ 3333058 h 3588492"/>
              <a:gd name="connsiteX3" fmla="*/ 1393553 w 1393553"/>
              <a:gd name="connsiteY3" fmla="*/ 2843490 h 3588492"/>
              <a:gd name="connsiteX0" fmla="*/ 327683 w 706109"/>
              <a:gd name="connsiteY0" fmla="*/ 46648 h 3671832"/>
              <a:gd name="connsiteX1" fmla="*/ 165740 w 706109"/>
              <a:gd name="connsiteY1" fmla="*/ 1310888 h 3671832"/>
              <a:gd name="connsiteX2" fmla="*/ 65722 w 706109"/>
              <a:gd name="connsiteY2" fmla="*/ 3333058 h 3671832"/>
              <a:gd name="connsiteX3" fmla="*/ 560072 w 706109"/>
              <a:gd name="connsiteY3" fmla="*/ 3343532 h 3671832"/>
              <a:gd name="connsiteX0" fmla="*/ 327683 w 706109"/>
              <a:gd name="connsiteY0" fmla="*/ 46648 h 3671832"/>
              <a:gd name="connsiteX1" fmla="*/ 165740 w 706109"/>
              <a:gd name="connsiteY1" fmla="*/ 1310888 h 3671832"/>
              <a:gd name="connsiteX2" fmla="*/ 65722 w 706109"/>
              <a:gd name="connsiteY2" fmla="*/ 3333058 h 3671832"/>
              <a:gd name="connsiteX3" fmla="*/ 560072 w 706109"/>
              <a:gd name="connsiteY3" fmla="*/ 3343532 h 3671832"/>
              <a:gd name="connsiteX0" fmla="*/ 303876 w 682302"/>
              <a:gd name="connsiteY0" fmla="*/ 46648 h 3671832"/>
              <a:gd name="connsiteX1" fmla="*/ 284777 w 682302"/>
              <a:gd name="connsiteY1" fmla="*/ 1310888 h 3671832"/>
              <a:gd name="connsiteX2" fmla="*/ 41915 w 682302"/>
              <a:gd name="connsiteY2" fmla="*/ 3333058 h 3671832"/>
              <a:gd name="connsiteX3" fmla="*/ 536265 w 682302"/>
              <a:gd name="connsiteY3" fmla="*/ 3343532 h 3671832"/>
              <a:gd name="connsiteX0" fmla="*/ 403401 w 781827"/>
              <a:gd name="connsiteY0" fmla="*/ 46648 h 3634049"/>
              <a:gd name="connsiteX1" fmla="*/ 384302 w 781827"/>
              <a:gd name="connsiteY1" fmla="*/ 1310888 h 3634049"/>
              <a:gd name="connsiteX2" fmla="*/ 141440 w 781827"/>
              <a:gd name="connsiteY2" fmla="*/ 3333058 h 3634049"/>
              <a:gd name="connsiteX3" fmla="*/ 82392 w 781827"/>
              <a:gd name="connsiteY3" fmla="*/ 3116832 h 3634049"/>
              <a:gd name="connsiteX4" fmla="*/ 635790 w 781827"/>
              <a:gd name="connsiteY4" fmla="*/ 3343532 h 3634049"/>
              <a:gd name="connsiteX0" fmla="*/ 303876 w 682302"/>
              <a:gd name="connsiteY0" fmla="*/ 46648 h 3671832"/>
              <a:gd name="connsiteX1" fmla="*/ 284777 w 682302"/>
              <a:gd name="connsiteY1" fmla="*/ 1310888 h 3671832"/>
              <a:gd name="connsiteX2" fmla="*/ 41915 w 682302"/>
              <a:gd name="connsiteY2" fmla="*/ 3333058 h 3671832"/>
              <a:gd name="connsiteX3" fmla="*/ 536265 w 682302"/>
              <a:gd name="connsiteY3" fmla="*/ 3343532 h 3671832"/>
              <a:gd name="connsiteX0" fmla="*/ 57830 w 436256"/>
              <a:gd name="connsiteY0" fmla="*/ 46648 h 3343532"/>
              <a:gd name="connsiteX1" fmla="*/ 38731 w 436256"/>
              <a:gd name="connsiteY1" fmla="*/ 1310888 h 3343532"/>
              <a:gd name="connsiteX2" fmla="*/ 290219 w 436256"/>
              <a:gd name="connsiteY2" fmla="*/ 3343532 h 3343532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974128"/>
              <a:gd name="connsiteY0" fmla="*/ 902589 h 4333658"/>
              <a:gd name="connsiteX1" fmla="*/ 487064 w 974128"/>
              <a:gd name="connsiteY1" fmla="*/ 2166829 h 4333658"/>
              <a:gd name="connsiteX2" fmla="*/ 738552 w 974128"/>
              <a:gd name="connsiteY2" fmla="*/ 4199473 h 4333658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738552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809958 w 884589"/>
              <a:gd name="connsiteY2" fmla="*/ 3343532 h 3477717"/>
              <a:gd name="connsiteX0" fmla="*/ 506163 w 884589"/>
              <a:gd name="connsiteY0" fmla="*/ 46648 h 3477717"/>
              <a:gd name="connsiteX1" fmla="*/ 487064 w 884589"/>
              <a:gd name="connsiteY1" fmla="*/ 1310888 h 3477717"/>
              <a:gd name="connsiteX2" fmla="*/ 824228 w 884589"/>
              <a:gd name="connsiteY2" fmla="*/ 3343525 h 3477717"/>
              <a:gd name="connsiteX0" fmla="*/ 546682 w 864747"/>
              <a:gd name="connsiteY0" fmla="*/ 1787 h 3337947"/>
              <a:gd name="connsiteX1" fmla="*/ 160113 w 864747"/>
              <a:gd name="connsiteY1" fmla="*/ 1599313 h 3337947"/>
              <a:gd name="connsiteX2" fmla="*/ 864747 w 864747"/>
              <a:gd name="connsiteY2" fmla="*/ 3298664 h 3337947"/>
              <a:gd name="connsiteX0" fmla="*/ 710290 w 834303"/>
              <a:gd name="connsiteY0" fmla="*/ 1787 h 3443154"/>
              <a:gd name="connsiteX1" fmla="*/ 323721 w 834303"/>
              <a:gd name="connsiteY1" fmla="*/ 1599313 h 3443154"/>
              <a:gd name="connsiteX2" fmla="*/ 387420 w 834303"/>
              <a:gd name="connsiteY2" fmla="*/ 3426851 h 3443154"/>
              <a:gd name="connsiteX0" fmla="*/ 877510 w 973689"/>
              <a:gd name="connsiteY0" fmla="*/ 1568 h 3465915"/>
              <a:gd name="connsiteX1" fmla="*/ 234568 w 973689"/>
              <a:gd name="connsiteY1" fmla="*/ 1727281 h 3465915"/>
              <a:gd name="connsiteX2" fmla="*/ 554640 w 973689"/>
              <a:gd name="connsiteY2" fmla="*/ 3426632 h 3465915"/>
              <a:gd name="connsiteX0" fmla="*/ 877510 w 1010309"/>
              <a:gd name="connsiteY0" fmla="*/ 1634 h 3465981"/>
              <a:gd name="connsiteX1" fmla="*/ 234568 w 1010309"/>
              <a:gd name="connsiteY1" fmla="*/ 1727347 h 3465981"/>
              <a:gd name="connsiteX2" fmla="*/ 554640 w 1010309"/>
              <a:gd name="connsiteY2" fmla="*/ 3426698 h 3465981"/>
              <a:gd name="connsiteX0" fmla="*/ 834786 w 977177"/>
              <a:gd name="connsiteY0" fmla="*/ 1634 h 3465981"/>
              <a:gd name="connsiteX1" fmla="*/ 251664 w 977177"/>
              <a:gd name="connsiteY1" fmla="*/ 1727347 h 3465981"/>
              <a:gd name="connsiteX2" fmla="*/ 511916 w 977177"/>
              <a:gd name="connsiteY2" fmla="*/ 3426698 h 3465981"/>
              <a:gd name="connsiteX0" fmla="*/ 834786 w 971838"/>
              <a:gd name="connsiteY0" fmla="*/ 57409 h 3521756"/>
              <a:gd name="connsiteX1" fmla="*/ 251664 w 971838"/>
              <a:gd name="connsiteY1" fmla="*/ 1783122 h 3521756"/>
              <a:gd name="connsiteX2" fmla="*/ 511916 w 971838"/>
              <a:gd name="connsiteY2" fmla="*/ 3482473 h 3521756"/>
              <a:gd name="connsiteX0" fmla="*/ 1077039 w 1333087"/>
              <a:gd name="connsiteY0" fmla="*/ 15702 h 3440950"/>
              <a:gd name="connsiteX1" fmla="*/ 493917 w 1333087"/>
              <a:gd name="connsiteY1" fmla="*/ 1741415 h 3440950"/>
              <a:gd name="connsiteX2" fmla="*/ 754169 w 1333087"/>
              <a:gd name="connsiteY2" fmla="*/ 3440766 h 3440950"/>
              <a:gd name="connsiteX0" fmla="*/ 773120 w 1262968"/>
              <a:gd name="connsiteY0" fmla="*/ 88163 h 3513227"/>
              <a:gd name="connsiteX1" fmla="*/ 668562 w 1262968"/>
              <a:gd name="connsiteY1" fmla="*/ 1403678 h 3513227"/>
              <a:gd name="connsiteX2" fmla="*/ 450250 w 1262968"/>
              <a:gd name="connsiteY2" fmla="*/ 3513227 h 3513227"/>
              <a:gd name="connsiteX0" fmla="*/ 530883 w 738821"/>
              <a:gd name="connsiteY0" fmla="*/ 3702 h 3428766"/>
              <a:gd name="connsiteX1" fmla="*/ 426325 w 738821"/>
              <a:gd name="connsiteY1" fmla="*/ 1319217 h 3428766"/>
              <a:gd name="connsiteX2" fmla="*/ 208013 w 738821"/>
              <a:gd name="connsiteY2" fmla="*/ 3428766 h 3428766"/>
              <a:gd name="connsiteX0" fmla="*/ 322870 w 530808"/>
              <a:gd name="connsiteY0" fmla="*/ 3702 h 3428766"/>
              <a:gd name="connsiteX1" fmla="*/ 218312 w 530808"/>
              <a:gd name="connsiteY1" fmla="*/ 1319217 h 3428766"/>
              <a:gd name="connsiteX2" fmla="*/ 0 w 530808"/>
              <a:gd name="connsiteY2" fmla="*/ 3428766 h 3428766"/>
              <a:gd name="connsiteX0" fmla="*/ 121299 w 910000"/>
              <a:gd name="connsiteY0" fmla="*/ 1755 h 2802976"/>
              <a:gd name="connsiteX1" fmla="*/ 16741 w 910000"/>
              <a:gd name="connsiteY1" fmla="*/ 1317270 h 2802976"/>
              <a:gd name="connsiteX2" fmla="*/ 858107 w 910000"/>
              <a:gd name="connsiteY2" fmla="*/ 2802976 h 2802976"/>
              <a:gd name="connsiteX0" fmla="*/ 121299 w 858107"/>
              <a:gd name="connsiteY0" fmla="*/ 1755 h 2802976"/>
              <a:gd name="connsiteX1" fmla="*/ 16741 w 858107"/>
              <a:gd name="connsiteY1" fmla="*/ 1317270 h 2802976"/>
              <a:gd name="connsiteX2" fmla="*/ 858107 w 858107"/>
              <a:gd name="connsiteY2" fmla="*/ 2802976 h 2802976"/>
              <a:gd name="connsiteX0" fmla="*/ 112972 w 849780"/>
              <a:gd name="connsiteY0" fmla="*/ 1063 h 2802284"/>
              <a:gd name="connsiteX1" fmla="*/ 16960 w 849780"/>
              <a:gd name="connsiteY1" fmla="*/ 1923329 h 2802284"/>
              <a:gd name="connsiteX2" fmla="*/ 849780 w 849780"/>
              <a:gd name="connsiteY2" fmla="*/ 2802284 h 2802284"/>
              <a:gd name="connsiteX0" fmla="*/ 21832 w 758640"/>
              <a:gd name="connsiteY0" fmla="*/ 957 h 2802178"/>
              <a:gd name="connsiteX1" fmla="*/ 19824 w 758640"/>
              <a:gd name="connsiteY1" fmla="*/ 2094139 h 2802178"/>
              <a:gd name="connsiteX2" fmla="*/ 758640 w 758640"/>
              <a:gd name="connsiteY2" fmla="*/ 2802178 h 2802178"/>
              <a:gd name="connsiteX0" fmla="*/ 21832 w 758834"/>
              <a:gd name="connsiteY0" fmla="*/ 957 h 2802178"/>
              <a:gd name="connsiteX1" fmla="*/ 19824 w 758834"/>
              <a:gd name="connsiteY1" fmla="*/ 2094139 h 2802178"/>
              <a:gd name="connsiteX2" fmla="*/ 758640 w 758834"/>
              <a:gd name="connsiteY2" fmla="*/ 2802178 h 2802178"/>
              <a:gd name="connsiteX0" fmla="*/ 20155 w 719067"/>
              <a:gd name="connsiteY0" fmla="*/ 958 h 2825992"/>
              <a:gd name="connsiteX1" fmla="*/ 18147 w 719067"/>
              <a:gd name="connsiteY1" fmla="*/ 2094140 h 2825992"/>
              <a:gd name="connsiteX2" fmla="*/ 718863 w 719067"/>
              <a:gd name="connsiteY2" fmla="*/ 2825992 h 2825992"/>
              <a:gd name="connsiteX0" fmla="*/ 617414 w 1316224"/>
              <a:gd name="connsiteY0" fmla="*/ 749 h 2825783"/>
              <a:gd name="connsiteX1" fmla="*/ 8655 w 1316224"/>
              <a:gd name="connsiteY1" fmla="*/ 2572496 h 2825783"/>
              <a:gd name="connsiteX2" fmla="*/ 1316122 w 1316224"/>
              <a:gd name="connsiteY2" fmla="*/ 2825783 h 2825783"/>
              <a:gd name="connsiteX0" fmla="*/ 612502 w 701995"/>
              <a:gd name="connsiteY0" fmla="*/ 780 h 3364199"/>
              <a:gd name="connsiteX1" fmla="*/ 3743 w 701995"/>
              <a:gd name="connsiteY1" fmla="*/ 2572527 h 3364199"/>
              <a:gd name="connsiteX2" fmla="*/ 336990 w 701995"/>
              <a:gd name="connsiteY2" fmla="*/ 3364199 h 3364199"/>
              <a:gd name="connsiteX0" fmla="*/ 654886 w 741320"/>
              <a:gd name="connsiteY0" fmla="*/ 1249 h 3364668"/>
              <a:gd name="connsiteX1" fmla="*/ 3398 w 741320"/>
              <a:gd name="connsiteY1" fmla="*/ 1786783 h 3364668"/>
              <a:gd name="connsiteX2" fmla="*/ 379374 w 741320"/>
              <a:gd name="connsiteY2" fmla="*/ 3364668 h 3364668"/>
              <a:gd name="connsiteX0" fmla="*/ 786725 w 909748"/>
              <a:gd name="connsiteY0" fmla="*/ 1153 h 3364572"/>
              <a:gd name="connsiteX1" fmla="*/ 135237 w 909748"/>
              <a:gd name="connsiteY1" fmla="*/ 1786687 h 3364572"/>
              <a:gd name="connsiteX2" fmla="*/ 511213 w 909748"/>
              <a:gd name="connsiteY2" fmla="*/ 3364572 h 3364572"/>
              <a:gd name="connsiteX0" fmla="*/ 704652 w 841358"/>
              <a:gd name="connsiteY0" fmla="*/ 934 h 3364353"/>
              <a:gd name="connsiteX1" fmla="*/ 147167 w 841358"/>
              <a:gd name="connsiteY1" fmla="*/ 2119754 h 3364353"/>
              <a:gd name="connsiteX2" fmla="*/ 429140 w 841358"/>
              <a:gd name="connsiteY2" fmla="*/ 3364353 h 3364353"/>
              <a:gd name="connsiteX0" fmla="*/ 666521 w 790682"/>
              <a:gd name="connsiteY0" fmla="*/ 1333 h 3364752"/>
              <a:gd name="connsiteX1" fmla="*/ 109036 w 790682"/>
              <a:gd name="connsiteY1" fmla="*/ 2120153 h 3364752"/>
              <a:gd name="connsiteX2" fmla="*/ 391009 w 790682"/>
              <a:gd name="connsiteY2" fmla="*/ 3364752 h 3364752"/>
              <a:gd name="connsiteX0" fmla="*/ 493260 w 652475"/>
              <a:gd name="connsiteY0" fmla="*/ 1828 h 3365247"/>
              <a:gd name="connsiteX1" fmla="*/ 140874 w 652475"/>
              <a:gd name="connsiteY1" fmla="*/ 1787362 h 3365247"/>
              <a:gd name="connsiteX2" fmla="*/ 217748 w 652475"/>
              <a:gd name="connsiteY2" fmla="*/ 3365247 h 3365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475" h="3365247">
                <a:moveTo>
                  <a:pt x="493260" y="1828"/>
                </a:moveTo>
                <a:cubicBezTo>
                  <a:pt x="871686" y="-44820"/>
                  <a:pt x="502987" y="808048"/>
                  <a:pt x="140874" y="1787362"/>
                </a:cubicBezTo>
                <a:cubicBezTo>
                  <a:pt x="-221239" y="2766676"/>
                  <a:pt x="230597" y="2819633"/>
                  <a:pt x="217748" y="3365247"/>
                </a:cubicBezTo>
              </a:path>
            </a:pathLst>
          </a:cu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28602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[1-1]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6" name="Table 215"/>
          <p:cNvGraphicFramePr>
            <a:graphicFrameLocks noGrp="1"/>
          </p:cNvGraphicFramePr>
          <p:nvPr/>
        </p:nvGraphicFramePr>
        <p:xfrm>
          <a:off x="7885792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[4-4]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5162571" y="5221646"/>
            <a:ext cx="1240242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InnerClass</a:t>
            </a:r>
            <a:endParaRPr lang="en-US" dirty="0"/>
          </a:p>
        </p:txBody>
      </p:sp>
      <p:sp>
        <p:nvSpPr>
          <p:cNvPr id="221" name="Rounded Rectangle 220"/>
          <p:cNvSpPr/>
          <p:nvPr/>
        </p:nvSpPr>
        <p:spPr>
          <a:xfrm>
            <a:off x="5162571" y="5595759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6" name="Rounded Rectangle 275"/>
          <p:cNvSpPr/>
          <p:nvPr/>
        </p:nvSpPr>
        <p:spPr>
          <a:xfrm>
            <a:off x="6025763" y="5595759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5162571" y="5969873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025763" y="5969873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79" name="Rounded Rectangle 278"/>
          <p:cNvSpPr/>
          <p:nvPr/>
        </p:nvSpPr>
        <p:spPr>
          <a:xfrm>
            <a:off x="7318133" y="5969872"/>
            <a:ext cx="374239" cy="26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988719" y="5355366"/>
            <a:ext cx="17385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4988719" y="5733256"/>
            <a:ext cx="17385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>
            <a:off x="4991100" y="6103591"/>
            <a:ext cx="17147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 flipH="1">
            <a:off x="6400002" y="5285594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 flipH="1">
            <a:off x="6400002" y="5780895"/>
            <a:ext cx="1486698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>
            <a:off x="6400002" y="5672944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" name="Table 214"/>
          <p:cNvGraphicFramePr>
            <a:graphicFrameLocks noGrp="1"/>
          </p:cNvGraphicFramePr>
          <p:nvPr/>
        </p:nvGraphicFramePr>
        <p:xfrm>
          <a:off x="6588224" y="4789964"/>
          <a:ext cx="6590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[2-3]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label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r>
                        <a:rPr lang="en-US" dirty="0" err="1" smtClean="0"/>
                        <a:t>attr</a:t>
                      </a:r>
                      <a:endParaRPr lang="en-US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86" name="Straight Arrow Connector 285"/>
          <p:cNvCxnSpPr/>
          <p:nvPr/>
        </p:nvCxnSpPr>
        <p:spPr>
          <a:xfrm flipH="1">
            <a:off x="7692372" y="6103591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>
            <a:off x="6400002" y="6103591"/>
            <a:ext cx="18822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/>
          <p:cNvSpPr/>
          <p:nvPr/>
        </p:nvSpPr>
        <p:spPr>
          <a:xfrm>
            <a:off x="7142" y="-27384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290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Many entities can share the same data across 1000s of revisions</a:t>
            </a:r>
          </a:p>
        </p:txBody>
      </p:sp>
      <p:sp>
        <p:nvSpPr>
          <p:cNvPr id="2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25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72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005" y="1536174"/>
            <a:ext cx="7971991" cy="378565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LISA also does:</a:t>
            </a:r>
          </a:p>
          <a:p>
            <a:r>
              <a:rPr lang="en-US" sz="4000" dirty="0" smtClean="0">
                <a:solidFill>
                  <a:prstClr val="white"/>
                </a:solidFill>
              </a:rPr>
              <a:t>#5: Parallel Parsing</a:t>
            </a:r>
          </a:p>
          <a:p>
            <a:r>
              <a:rPr lang="en-US" sz="4000" dirty="0" smtClean="0">
                <a:solidFill>
                  <a:prstClr val="white"/>
                </a:solidFill>
              </a:rPr>
              <a:t>#6: Asynchronous graph computation</a:t>
            </a:r>
          </a:p>
          <a:p>
            <a:r>
              <a:rPr lang="en-US" sz="4000" dirty="0" smtClean="0">
                <a:solidFill>
                  <a:prstClr val="white"/>
                </a:solidFill>
              </a:rPr>
              <a:t>#7: </a:t>
            </a:r>
            <a:r>
              <a:rPr lang="en-US" sz="4000" b="1" dirty="0" smtClean="0">
                <a:solidFill>
                  <a:prstClr val="white"/>
                </a:solidFill>
              </a:rPr>
              <a:t>Generic graph computations</a:t>
            </a:r>
          </a:p>
          <a:p>
            <a:r>
              <a:rPr lang="en-US" sz="4000" dirty="0" smtClean="0">
                <a:solidFill>
                  <a:prstClr val="white"/>
                </a:solidFill>
              </a:rPr>
              <a:t>applying to ASTs from </a:t>
            </a:r>
            <a:r>
              <a:rPr lang="en-US" sz="4000" b="1" dirty="0" smtClean="0">
                <a:solidFill>
                  <a:prstClr val="white"/>
                </a:solidFill>
              </a:rPr>
              <a:t>compatible</a:t>
            </a:r>
          </a:p>
          <a:p>
            <a:r>
              <a:rPr lang="en-US" sz="4000" b="1" dirty="0" smtClean="0">
                <a:solidFill>
                  <a:prstClr val="white"/>
                </a:solidFill>
              </a:rPr>
              <a:t>languages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>
                <a:solidFill>
                  <a:schemeClr val="bg1">
                    <a:lumMod val="95000"/>
                  </a:schemeClr>
                </a:solidFill>
              </a:rPr>
              <a:t>26</a:t>
            </a:r>
            <a:endParaRPr lang="de-CH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13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33101" y="3075057"/>
            <a:ext cx="3477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To Summarize...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156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LISA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27</a:t>
            </a:r>
            <a:endParaRPr lang="de-CH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3572919" y="2679732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89331" y="2374292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3321004" y="3434000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04483" y="30049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2794975" y="1694017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71682" y="2064176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16" y="2466064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Vertical Scroll 87"/>
          <p:cNvSpPr/>
          <p:nvPr/>
        </p:nvSpPr>
        <p:spPr>
          <a:xfrm>
            <a:off x="1696614" y="1505578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1856690" y="1702877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56690" y="1776217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6690" y="1849557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856690" y="1922897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56690" y="1996237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856690" y="2069577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56690" y="2142915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399604" y="1877936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056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4997372" y="3118998"/>
            <a:ext cx="1368011" cy="1368011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LISA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27</a:t>
            </a:r>
            <a:endParaRPr lang="de-CH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3572919" y="2679732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89331" y="2374292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3321004" y="3434000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04483" y="30049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3048" y="3938133"/>
            <a:ext cx="1166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parallel parse</a:t>
            </a:r>
          </a:p>
          <a:p>
            <a:r>
              <a:rPr lang="de-CH" sz="1400" dirty="0" smtClean="0"/>
              <a:t>into merged</a:t>
            </a:r>
          </a:p>
          <a:p>
            <a:r>
              <a:rPr lang="de-CH" sz="1400" dirty="0" smtClean="0"/>
              <a:t>graph</a:t>
            </a:r>
            <a:endParaRPr lang="en-US" sz="1400" dirty="0"/>
          </a:p>
        </p:txBody>
      </p:sp>
      <p:sp>
        <p:nvSpPr>
          <p:cNvPr id="61" name="Rounded Rectangle 60"/>
          <p:cNvSpPr/>
          <p:nvPr/>
        </p:nvSpPr>
        <p:spPr>
          <a:xfrm>
            <a:off x="2794975" y="1694017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71682" y="2064176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24834" y="3800260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16" y="2466064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825791" y="3944276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5766" y="3656244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951068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 Mappings</a:t>
            </a:r>
          </a:p>
          <a:p>
            <a:pPr algn="ctr"/>
            <a:r>
              <a:rPr lang="en-US" dirty="0" smtClean="0"/>
              <a:t>(Grammar to Analysis)</a:t>
            </a:r>
            <a:endParaRPr lang="en-US" dirty="0"/>
          </a:p>
        </p:txBody>
      </p:sp>
      <p:grpSp>
        <p:nvGrpSpPr>
          <p:cNvPr id="34" name="Group 349"/>
          <p:cNvGrpSpPr/>
          <p:nvPr/>
        </p:nvGrpSpPr>
        <p:grpSpPr>
          <a:xfrm>
            <a:off x="5151001" y="3224243"/>
            <a:ext cx="1060752" cy="1060752"/>
            <a:chOff x="4713023" y="2714620"/>
            <a:chExt cx="643207" cy="64320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Arrow Connector 93"/>
          <p:cNvCxnSpPr>
            <a:stCxn id="33" idx="0"/>
          </p:cNvCxnSpPr>
          <p:nvPr/>
        </p:nvCxnSpPr>
        <p:spPr>
          <a:xfrm flipV="1">
            <a:off x="4180405" y="4676797"/>
            <a:ext cx="53893" cy="60376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39187" y="4717070"/>
            <a:ext cx="180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 AST</a:t>
            </a:r>
          </a:p>
          <a:p>
            <a:r>
              <a:rPr lang="de-CH" sz="1400" dirty="0" smtClean="0"/>
              <a:t>nodes are loaded</a:t>
            </a:r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19483" y="5280563"/>
            <a:ext cx="1722486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ANTLRv4</a:t>
            </a:r>
          </a:p>
          <a:p>
            <a:pPr algn="ctr"/>
            <a:r>
              <a:rPr lang="en-US" dirty="0" smtClean="0"/>
              <a:t>Grammar</a:t>
            </a:r>
            <a:endParaRPr lang="en-US" dirty="0"/>
          </a:p>
        </p:txBody>
      </p:sp>
      <p:cxnSp>
        <p:nvCxnSpPr>
          <p:cNvPr id="11" name="Elbow Connector 10"/>
          <p:cNvCxnSpPr>
            <a:stCxn id="104" idx="0"/>
            <a:endCxn id="13" idx="1"/>
          </p:cNvCxnSpPr>
          <p:nvPr/>
        </p:nvCxnSpPr>
        <p:spPr>
          <a:xfrm rot="5400000" flipH="1" flipV="1">
            <a:off x="2085338" y="3602853"/>
            <a:ext cx="973098" cy="2382322"/>
          </a:xfrm>
          <a:prstGeom prst="bentConnector2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01439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83026" y="4037463"/>
            <a:ext cx="143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Generates Parser</a:t>
            </a:r>
            <a:endParaRPr lang="en-US" sz="1400" dirty="0"/>
          </a:p>
        </p:txBody>
      </p:sp>
      <p:cxnSp>
        <p:nvCxnSpPr>
          <p:cNvPr id="74" name="Straight Arrow Connector 73"/>
          <p:cNvCxnSpPr>
            <a:endCxn id="33" idx="1"/>
          </p:cNvCxnSpPr>
          <p:nvPr/>
        </p:nvCxnSpPr>
        <p:spPr>
          <a:xfrm>
            <a:off x="2241969" y="5628148"/>
            <a:ext cx="70909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Vertical Scroll 87"/>
          <p:cNvSpPr/>
          <p:nvPr/>
        </p:nvSpPr>
        <p:spPr>
          <a:xfrm>
            <a:off x="1696614" y="1505578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1856690" y="1702877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56690" y="1776217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6690" y="1849557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856690" y="1922897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56690" y="1996237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856690" y="2069577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56690" y="2142915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399604" y="1877936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58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4997372" y="3118998"/>
            <a:ext cx="1368011" cy="1368011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LISA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27</a:t>
            </a:r>
            <a:endParaRPr lang="de-CH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3572919" y="2679732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89331" y="2374292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3321004" y="3434000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04483" y="30049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3048" y="3938133"/>
            <a:ext cx="1166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parallel parse</a:t>
            </a:r>
          </a:p>
          <a:p>
            <a:r>
              <a:rPr lang="de-CH" sz="1400" dirty="0" smtClean="0"/>
              <a:t>into merged</a:t>
            </a:r>
          </a:p>
          <a:p>
            <a:r>
              <a:rPr lang="de-CH" sz="1400" dirty="0" smtClean="0"/>
              <a:t>graph</a:t>
            </a:r>
            <a:endParaRPr lang="en-US" sz="1400" dirty="0"/>
          </a:p>
        </p:txBody>
      </p:sp>
      <p:sp>
        <p:nvSpPr>
          <p:cNvPr id="56" name="Can 55"/>
          <p:cNvSpPr/>
          <p:nvPr/>
        </p:nvSpPr>
        <p:spPr>
          <a:xfrm>
            <a:off x="7502225" y="3419613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94975" y="1694017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71682" y="2064176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24834" y="3800260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79077" y="3785961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45912" y="3814409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16" y="2466064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825791" y="3944276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5766" y="3656244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109510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formulated as Graph Computation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51068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 Mappings</a:t>
            </a:r>
          </a:p>
          <a:p>
            <a:pPr algn="ctr"/>
            <a:r>
              <a:rPr lang="en-US" dirty="0" smtClean="0"/>
              <a:t>(Grammar to Analysis)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369212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grpSp>
        <p:nvGrpSpPr>
          <p:cNvPr id="34" name="Group 349"/>
          <p:cNvGrpSpPr/>
          <p:nvPr/>
        </p:nvGrpSpPr>
        <p:grpSpPr>
          <a:xfrm>
            <a:off x="5151001" y="3224243"/>
            <a:ext cx="1060752" cy="1060752"/>
            <a:chOff x="4713023" y="2714620"/>
            <a:chExt cx="643207" cy="64320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5009405" y="2791164"/>
            <a:ext cx="1341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smtClean="0"/>
              <a:t>Async. compute</a:t>
            </a:r>
            <a:endParaRPr lang="en-US" sz="1400" dirty="0"/>
          </a:p>
        </p:txBody>
      </p:sp>
      <p:cxnSp>
        <p:nvCxnSpPr>
          <p:cNvPr id="89" name="Straight Arrow Connector 88"/>
          <p:cNvCxnSpPr>
            <a:stCxn id="32" idx="0"/>
            <a:endCxn id="85" idx="5"/>
          </p:cNvCxnSpPr>
          <p:nvPr/>
        </p:nvCxnSpPr>
        <p:spPr>
          <a:xfrm flipH="1" flipV="1">
            <a:off x="6165042" y="4286668"/>
            <a:ext cx="1173805" cy="99389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2" idx="0"/>
            <a:endCxn id="75" idx="2"/>
          </p:cNvCxnSpPr>
          <p:nvPr/>
        </p:nvCxnSpPr>
        <p:spPr>
          <a:xfrm flipH="1" flipV="1">
            <a:off x="7124381" y="4553073"/>
            <a:ext cx="214466" cy="72749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32" idx="1"/>
          </p:cNvCxnSpPr>
          <p:nvPr/>
        </p:nvCxnSpPr>
        <p:spPr>
          <a:xfrm>
            <a:off x="5409742" y="5628148"/>
            <a:ext cx="699768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3" idx="0"/>
          </p:cNvCxnSpPr>
          <p:nvPr/>
        </p:nvCxnSpPr>
        <p:spPr>
          <a:xfrm flipV="1">
            <a:off x="4180405" y="4676797"/>
            <a:ext cx="53893" cy="60376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39187" y="4717070"/>
            <a:ext cx="180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 AST</a:t>
            </a:r>
          </a:p>
          <a:p>
            <a:r>
              <a:rPr lang="de-CH" sz="1400" dirty="0" smtClean="0"/>
              <a:t>nodes are loaded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338847" y="4710855"/>
            <a:ext cx="149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</a:t>
            </a:r>
          </a:p>
          <a:p>
            <a:r>
              <a:rPr lang="de-CH" sz="1400" dirty="0" smtClean="0"/>
              <a:t>data is persisted</a:t>
            </a:r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19483" y="5280563"/>
            <a:ext cx="1722486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ANTLRv4</a:t>
            </a:r>
          </a:p>
          <a:p>
            <a:pPr algn="ctr"/>
            <a:r>
              <a:rPr lang="en-US" dirty="0" smtClean="0"/>
              <a:t>Grammar</a:t>
            </a:r>
            <a:endParaRPr lang="en-US" dirty="0"/>
          </a:p>
        </p:txBody>
      </p:sp>
      <p:cxnSp>
        <p:nvCxnSpPr>
          <p:cNvPr id="11" name="Elbow Connector 10"/>
          <p:cNvCxnSpPr>
            <a:stCxn id="104" idx="0"/>
            <a:endCxn id="13" idx="1"/>
          </p:cNvCxnSpPr>
          <p:nvPr/>
        </p:nvCxnSpPr>
        <p:spPr>
          <a:xfrm rot="5400000" flipH="1" flipV="1">
            <a:off x="2085338" y="3602853"/>
            <a:ext cx="973098" cy="2382322"/>
          </a:xfrm>
          <a:prstGeom prst="bentConnector2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01439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83026" y="4037463"/>
            <a:ext cx="143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Generates Parser</a:t>
            </a:r>
            <a:endParaRPr lang="en-US" sz="1400" dirty="0"/>
          </a:p>
        </p:txBody>
      </p:sp>
      <p:cxnSp>
        <p:nvCxnSpPr>
          <p:cNvPr id="74" name="Straight Arrow Connector 73"/>
          <p:cNvCxnSpPr>
            <a:endCxn id="33" idx="1"/>
          </p:cNvCxnSpPr>
          <p:nvPr/>
        </p:nvCxnSpPr>
        <p:spPr>
          <a:xfrm>
            <a:off x="2241969" y="5628148"/>
            <a:ext cx="70909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027345" y="4556244"/>
            <a:ext cx="83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runs</a:t>
            </a:r>
          </a:p>
          <a:p>
            <a:r>
              <a:rPr lang="de-CH" sz="1400" dirty="0" smtClean="0"/>
              <a:t>on graph</a:t>
            </a:r>
          </a:p>
        </p:txBody>
      </p:sp>
      <p:sp>
        <p:nvSpPr>
          <p:cNvPr id="88" name="Vertical Scroll 87"/>
          <p:cNvSpPr/>
          <p:nvPr/>
        </p:nvSpPr>
        <p:spPr>
          <a:xfrm>
            <a:off x="1696614" y="1505578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1856690" y="1702877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56690" y="1776217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6690" y="1849557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856690" y="1922897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56690" y="1996237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856690" y="2069577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56690" y="2142915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399604" y="1877936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894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4997372" y="3118998"/>
            <a:ext cx="1368011" cy="1368011"/>
          </a:xfrm>
          <a:prstGeom prst="ellipse">
            <a:avLst/>
          </a:prstGeom>
          <a:solidFill>
            <a:schemeClr val="accent1">
              <a:alpha val="46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LISA Analysis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27</a:t>
            </a:r>
            <a:endParaRPr lang="de-CH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3572919" y="2679732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3089331" y="2374292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3321004" y="3434000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04483" y="300495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63048" y="3938133"/>
            <a:ext cx="11669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parallel parse</a:t>
            </a:r>
          </a:p>
          <a:p>
            <a:r>
              <a:rPr lang="de-CH" sz="1400" dirty="0" smtClean="0"/>
              <a:t>into merged</a:t>
            </a:r>
          </a:p>
          <a:p>
            <a:r>
              <a:rPr lang="de-CH" sz="1400" dirty="0" smtClean="0"/>
              <a:t>graph</a:t>
            </a:r>
            <a:endParaRPr lang="en-US" sz="1400" dirty="0"/>
          </a:p>
        </p:txBody>
      </p:sp>
      <p:sp>
        <p:nvSpPr>
          <p:cNvPr id="56" name="Can 55"/>
          <p:cNvSpPr/>
          <p:nvPr/>
        </p:nvSpPr>
        <p:spPr>
          <a:xfrm>
            <a:off x="7502225" y="3419613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94975" y="1694017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3571682" y="2064176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24834" y="3800260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79077" y="3785961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45912" y="3814409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sp>
        <p:nvSpPr>
          <p:cNvPr id="77" name="Freeform 76"/>
          <p:cNvSpPr/>
          <p:nvPr/>
        </p:nvSpPr>
        <p:spPr>
          <a:xfrm>
            <a:off x="4355976" y="1882662"/>
            <a:ext cx="2625372" cy="1901886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  <a:gd name="connsiteX0" fmla="*/ 3253858 w 3817396"/>
              <a:gd name="connsiteY0" fmla="*/ 3072609 h 3072609"/>
              <a:gd name="connsiteX1" fmla="*/ 3551963 w 3817396"/>
              <a:gd name="connsiteY1" fmla="*/ 1675714 h 3072609"/>
              <a:gd name="connsiteX2" fmla="*/ 0 w 3817396"/>
              <a:gd name="connsiteY2" fmla="*/ 24 h 3072609"/>
              <a:gd name="connsiteX0" fmla="*/ 3253858 w 3573241"/>
              <a:gd name="connsiteY0" fmla="*/ 3072763 h 3072763"/>
              <a:gd name="connsiteX1" fmla="*/ 3140483 w 3573241"/>
              <a:gd name="connsiteY1" fmla="*/ 662408 h 3072763"/>
              <a:gd name="connsiteX2" fmla="*/ 0 w 3573241"/>
              <a:gd name="connsiteY2" fmla="*/ 178 h 3072763"/>
              <a:gd name="connsiteX0" fmla="*/ 3253858 w 3724288"/>
              <a:gd name="connsiteY0" fmla="*/ 3168310 h 3168310"/>
              <a:gd name="connsiteX1" fmla="*/ 3140483 w 3724288"/>
              <a:gd name="connsiteY1" fmla="*/ 757955 h 3168310"/>
              <a:gd name="connsiteX2" fmla="*/ 0 w 3724288"/>
              <a:gd name="connsiteY2" fmla="*/ 95725 h 3168310"/>
              <a:gd name="connsiteX0" fmla="*/ 2151199 w 3223436"/>
              <a:gd name="connsiteY0" fmla="*/ 1916221 h 1916221"/>
              <a:gd name="connsiteX1" fmla="*/ 3140483 w 3223436"/>
              <a:gd name="connsiteY1" fmla="*/ 662313 h 1916221"/>
              <a:gd name="connsiteX2" fmla="*/ 0 w 3223436"/>
              <a:gd name="connsiteY2" fmla="*/ 83 h 1916221"/>
              <a:gd name="connsiteX0" fmla="*/ 2148818 w 3223137"/>
              <a:gd name="connsiteY0" fmla="*/ 1901933 h 1901933"/>
              <a:gd name="connsiteX1" fmla="*/ 3140483 w 3223137"/>
              <a:gd name="connsiteY1" fmla="*/ 662313 h 1901933"/>
              <a:gd name="connsiteX2" fmla="*/ 0 w 3223137"/>
              <a:gd name="connsiteY2" fmla="*/ 83 h 1901933"/>
              <a:gd name="connsiteX0" fmla="*/ 2148818 w 2625372"/>
              <a:gd name="connsiteY0" fmla="*/ 1901886 h 1901886"/>
              <a:gd name="connsiteX1" fmla="*/ 2439443 w 2625372"/>
              <a:gd name="connsiteY1" fmla="*/ 1134706 h 1901886"/>
              <a:gd name="connsiteX2" fmla="*/ 0 w 2625372"/>
              <a:gd name="connsiteY2" fmla="*/ 36 h 190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5372" h="1901886">
                <a:moveTo>
                  <a:pt x="2148818" y="1901886"/>
                </a:moveTo>
                <a:cubicBezTo>
                  <a:pt x="2604446" y="1897393"/>
                  <a:pt x="2797579" y="1451681"/>
                  <a:pt x="2439443" y="1134706"/>
                </a:cubicBezTo>
                <a:cubicBezTo>
                  <a:pt x="2081307" y="817731"/>
                  <a:pt x="577477" y="-6209"/>
                  <a:pt x="0" y="36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799408" y="205029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 smtClean="0"/>
              <a:t>more projects?</a:t>
            </a:r>
            <a:endParaRPr lang="en-US" sz="1400" i="1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416" y="2466064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>
            <a:off x="3825791" y="3944276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815766" y="3656244"/>
            <a:ext cx="110671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109510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formulated as Graph Computation</a:t>
            </a:r>
            <a:endParaRPr lang="en-US" dirty="0"/>
          </a:p>
        </p:txBody>
      </p:sp>
      <p:sp>
        <p:nvSpPr>
          <p:cNvPr id="33" name="Rounded Rectangle 32"/>
          <p:cNvSpPr/>
          <p:nvPr/>
        </p:nvSpPr>
        <p:spPr>
          <a:xfrm>
            <a:off x="2951068" y="5280563"/>
            <a:ext cx="2458674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Language Mappings</a:t>
            </a:r>
          </a:p>
          <a:p>
            <a:pPr algn="ctr"/>
            <a:r>
              <a:rPr lang="en-US" dirty="0" smtClean="0"/>
              <a:t>(Grammar to Analysis)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5369212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grpSp>
        <p:nvGrpSpPr>
          <p:cNvPr id="34" name="Group 349"/>
          <p:cNvGrpSpPr/>
          <p:nvPr/>
        </p:nvGrpSpPr>
        <p:grpSpPr>
          <a:xfrm>
            <a:off x="5151001" y="3224243"/>
            <a:ext cx="1060752" cy="1060752"/>
            <a:chOff x="4713023" y="2714620"/>
            <a:chExt cx="643207" cy="643207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254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5009405" y="2791164"/>
            <a:ext cx="13417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400" dirty="0" smtClean="0"/>
              <a:t>Async. compute</a:t>
            </a:r>
            <a:endParaRPr lang="en-US" sz="1400" dirty="0"/>
          </a:p>
        </p:txBody>
      </p:sp>
      <p:cxnSp>
        <p:nvCxnSpPr>
          <p:cNvPr id="89" name="Straight Arrow Connector 88"/>
          <p:cNvCxnSpPr>
            <a:stCxn id="32" idx="0"/>
            <a:endCxn id="85" idx="5"/>
          </p:cNvCxnSpPr>
          <p:nvPr/>
        </p:nvCxnSpPr>
        <p:spPr>
          <a:xfrm flipH="1" flipV="1">
            <a:off x="6165042" y="4286668"/>
            <a:ext cx="1173805" cy="993895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2" idx="0"/>
            <a:endCxn id="75" idx="2"/>
          </p:cNvCxnSpPr>
          <p:nvPr/>
        </p:nvCxnSpPr>
        <p:spPr>
          <a:xfrm flipH="1" flipV="1">
            <a:off x="7124381" y="4553073"/>
            <a:ext cx="214466" cy="72749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endCxn id="32" idx="1"/>
          </p:cNvCxnSpPr>
          <p:nvPr/>
        </p:nvCxnSpPr>
        <p:spPr>
          <a:xfrm>
            <a:off x="5409742" y="5628148"/>
            <a:ext cx="699768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33" idx="0"/>
          </p:cNvCxnSpPr>
          <p:nvPr/>
        </p:nvCxnSpPr>
        <p:spPr>
          <a:xfrm flipV="1">
            <a:off x="4180405" y="4676797"/>
            <a:ext cx="53893" cy="60376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39187" y="4717070"/>
            <a:ext cx="1806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 AST</a:t>
            </a:r>
          </a:p>
          <a:p>
            <a:r>
              <a:rPr lang="de-CH" sz="1400" dirty="0" smtClean="0"/>
              <a:t>nodes are loaded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338847" y="4710855"/>
            <a:ext cx="149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determines which</a:t>
            </a:r>
          </a:p>
          <a:p>
            <a:r>
              <a:rPr lang="de-CH" sz="1400" dirty="0" smtClean="0"/>
              <a:t>data is persisted</a:t>
            </a:r>
            <a:endParaRPr lang="en-US" sz="14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19483" y="5280563"/>
            <a:ext cx="1722486" cy="695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ANTLRv4</a:t>
            </a:r>
          </a:p>
          <a:p>
            <a:pPr algn="ctr"/>
            <a:r>
              <a:rPr lang="en-US" dirty="0" smtClean="0"/>
              <a:t>Grammar</a:t>
            </a:r>
            <a:endParaRPr lang="en-US" dirty="0"/>
          </a:p>
        </p:txBody>
      </p:sp>
      <p:cxnSp>
        <p:nvCxnSpPr>
          <p:cNvPr id="11" name="Elbow Connector 10"/>
          <p:cNvCxnSpPr>
            <a:stCxn id="104" idx="0"/>
            <a:endCxn id="13" idx="1"/>
          </p:cNvCxnSpPr>
          <p:nvPr/>
        </p:nvCxnSpPr>
        <p:spPr>
          <a:xfrm rot="5400000" flipH="1" flipV="1">
            <a:off x="2085338" y="3602853"/>
            <a:ext cx="973098" cy="2382322"/>
          </a:xfrm>
          <a:prstGeom prst="bentConnector2">
            <a:avLst/>
          </a:prstGeom>
          <a:ln w="254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201439" y="5611408"/>
            <a:ext cx="749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used by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1283026" y="4037463"/>
            <a:ext cx="1433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Generates Parser</a:t>
            </a:r>
            <a:endParaRPr lang="en-US" sz="1400" dirty="0"/>
          </a:p>
        </p:txBody>
      </p:sp>
      <p:cxnSp>
        <p:nvCxnSpPr>
          <p:cNvPr id="74" name="Straight Arrow Connector 73"/>
          <p:cNvCxnSpPr>
            <a:endCxn id="33" idx="1"/>
          </p:cNvCxnSpPr>
          <p:nvPr/>
        </p:nvCxnSpPr>
        <p:spPr>
          <a:xfrm>
            <a:off x="2241969" y="5628148"/>
            <a:ext cx="70909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027345" y="4556244"/>
            <a:ext cx="83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runs</a:t>
            </a:r>
          </a:p>
          <a:p>
            <a:r>
              <a:rPr lang="de-CH" sz="1400" dirty="0" smtClean="0"/>
              <a:t>on graph</a:t>
            </a:r>
          </a:p>
        </p:txBody>
      </p:sp>
      <p:sp>
        <p:nvSpPr>
          <p:cNvPr id="88" name="Vertical Scroll 87"/>
          <p:cNvSpPr/>
          <p:nvPr/>
        </p:nvSpPr>
        <p:spPr>
          <a:xfrm>
            <a:off x="1696614" y="1505578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1856690" y="1702877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56690" y="1776217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856690" y="1849557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856690" y="1922897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1856690" y="1996237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856690" y="2069577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856690" y="2142915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399604" y="1877936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3097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8006" y="3075057"/>
            <a:ext cx="6227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How well does it work, then?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47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dirty="0" smtClean="0"/>
              <a:t>Marginal cost for +1 revision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494376"/>
              </p:ext>
            </p:extLst>
          </p:nvPr>
        </p:nvGraphicFramePr>
        <p:xfrm>
          <a:off x="457200" y="1428736"/>
          <a:ext cx="8229600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69753" y="3453269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Seconds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1447" y="5929330"/>
            <a:ext cx="1461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mtClean="0"/>
              <a:t># of revisions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28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86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Overall Performance Stats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29</a:t>
            </a:r>
            <a:endParaRPr lang="de-C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15196"/>
              </p:ext>
            </p:extLst>
          </p:nvPr>
        </p:nvGraphicFramePr>
        <p:xfrm>
          <a:off x="971600" y="1690689"/>
          <a:ext cx="72008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671186"/>
                <a:gridCol w="1575175"/>
                <a:gridCol w="16501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JavScript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#Projects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#Revisions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646'261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489'764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204'301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#Files</a:t>
                      </a:r>
                      <a:r>
                        <a:rPr lang="en-US" baseline="0" dirty="0" smtClean="0"/>
                        <a:t> (parsed!)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3'235'852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3'234'178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507'612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Lines (parsed!)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1'370'998'072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961'974'773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194'758'719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Runtime (RT)¹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18:43h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52:12h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29:09h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RT¹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2:15min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4:54min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3:43min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Avg. RT per Rev.²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401ms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531ms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Med.</a:t>
                      </a:r>
                      <a:r>
                        <a:rPr lang="en-US" baseline="0" dirty="0" smtClean="0"/>
                        <a:t> Avg. RT per Rev.</a:t>
                      </a:r>
                      <a:r>
                        <a:rPr lang="en-US" dirty="0" smtClean="0"/>
                        <a:t>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116ms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166ms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5085184"/>
            <a:ext cx="3133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¹ Including cloning and persisting results</a:t>
            </a:r>
          </a:p>
          <a:p>
            <a:r>
              <a:rPr lang="en-US" sz="1400" dirty="0" smtClean="0"/>
              <a:t>² Excluding cloning and persisting results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483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1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8" y="4752349"/>
            <a:ext cx="718231" cy="7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8174" y="4152467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00530" y="4144502"/>
            <a:ext cx="0" cy="74889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115667" y="3774343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revision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8" idx="4"/>
            <a:endCxn id="66" idx="1"/>
          </p:cNvCxnSpPr>
          <p:nvPr/>
        </p:nvCxnSpPr>
        <p:spPr>
          <a:xfrm>
            <a:off x="2745201" y="3959423"/>
            <a:ext cx="370466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76201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9769" y="3075057"/>
            <a:ext cx="39044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What's the catch?</a:t>
            </a:r>
          </a:p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(There are a few...)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016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(not so) minor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implement analyses from scratch</a:t>
            </a:r>
          </a:p>
          <a:p>
            <a:pPr lvl="1"/>
            <a:r>
              <a:rPr lang="en-US" dirty="0" smtClean="0"/>
              <a:t>No help from a compiler</a:t>
            </a:r>
          </a:p>
          <a:p>
            <a:pPr lvl="1"/>
            <a:r>
              <a:rPr lang="en-US" dirty="0" smtClean="0"/>
              <a:t>Non-file-local analyses need some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30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997988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(not so) minor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implement analyses from scratch</a:t>
            </a:r>
          </a:p>
          <a:p>
            <a:pPr lvl="1"/>
            <a:r>
              <a:rPr lang="en-US" dirty="0" smtClean="0"/>
              <a:t>No help from a compiler</a:t>
            </a:r>
          </a:p>
          <a:p>
            <a:pPr lvl="1"/>
            <a:r>
              <a:rPr lang="en-US" dirty="0" smtClean="0"/>
              <a:t>Non-file-local analyses need some effort</a:t>
            </a:r>
          </a:p>
          <a:p>
            <a:r>
              <a:rPr lang="en-US" dirty="0" smtClean="0"/>
              <a:t>Moved files/methods etc. add overhead</a:t>
            </a:r>
          </a:p>
          <a:p>
            <a:pPr lvl="1"/>
            <a:r>
              <a:rPr lang="en-US" dirty="0" smtClean="0"/>
              <a:t>Uniquely identifying files/entities is hard</a:t>
            </a:r>
          </a:p>
          <a:p>
            <a:pPr lvl="1"/>
            <a:r>
              <a:rPr lang="en-US" dirty="0" smtClean="0"/>
              <a:t>(No impact on results, though)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 smtClean="0"/>
              <a:t>30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06568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Language matters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31</a:t>
            </a:r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7020272" cy="3166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4621191"/>
            <a:ext cx="2081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519D9"/>
                </a:solidFill>
              </a:rPr>
              <a:t>Javascript</a:t>
            </a:r>
            <a:r>
              <a:rPr lang="en-US" b="1" dirty="0" smtClean="0">
                <a:solidFill>
                  <a:srgbClr val="0519D9"/>
                </a:solidFill>
              </a:rPr>
              <a:t>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C#   </a:t>
            </a:r>
            <a:r>
              <a:rPr lang="en-US" b="1" dirty="0" smtClean="0">
                <a:solidFill>
                  <a:srgbClr val="FF0000"/>
                </a:solidFill>
              </a:rPr>
              <a:t>Java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5157192"/>
            <a:ext cx="53122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E.g.: </a:t>
            </a:r>
            <a:r>
              <a:rPr lang="en-US" dirty="0" err="1" smtClean="0"/>
              <a:t>Javascript</a:t>
            </a:r>
            <a:r>
              <a:rPr lang="en-US" dirty="0" smtClean="0"/>
              <a:t> takes longer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Larger files, less modularization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Slower parser (automatic semicolon-insertion)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798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LISA is </a:t>
            </a:r>
            <a:r>
              <a:rPr lang="en-US" sz="4400" spc="600" dirty="0" smtClean="0">
                <a:latin typeface="Impact" panose="020B0806030902050204" pitchFamily="34" charset="0"/>
              </a:rPr>
              <a:t>EXTREME</a:t>
            </a:r>
            <a:endParaRPr lang="en-US" sz="4400" spc="600" dirty="0">
              <a:latin typeface="Impact" panose="020B080603090205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dirty="0" smtClean="0"/>
              <a:t>32</a:t>
            </a:r>
            <a:endParaRPr lang="de-CH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971600" y="5780286"/>
            <a:ext cx="7200800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99592" y="4653136"/>
            <a:ext cx="1376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complex</a:t>
            </a:r>
          </a:p>
          <a:p>
            <a:r>
              <a:rPr lang="en-US" dirty="0"/>
              <a:t>feature-rich</a:t>
            </a:r>
            <a:endParaRPr lang="en-US" dirty="0" smtClean="0"/>
          </a:p>
          <a:p>
            <a:r>
              <a:rPr lang="en-US" dirty="0" smtClean="0"/>
              <a:t>heavyweight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75356" y="4653136"/>
            <a:ext cx="1233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simple</a:t>
            </a:r>
          </a:p>
          <a:p>
            <a:pPr algn="r"/>
            <a:r>
              <a:rPr lang="en-US" dirty="0" smtClean="0"/>
              <a:t>generic</a:t>
            </a:r>
          </a:p>
          <a:p>
            <a:pPr algn="r"/>
            <a:r>
              <a:rPr lang="en-US" dirty="0" smtClean="0"/>
              <a:t>lightweight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572000" y="1894509"/>
            <a:ext cx="1885950" cy="2686619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241926" y="4365104"/>
            <a:ext cx="432048" cy="432048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409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23528" y="1052736"/>
            <a:ext cx="8460432" cy="1437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347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for your attention</a:t>
            </a:r>
            <a:endParaRPr kumimoji="0" lang="de-CH" sz="4000" b="1" i="0" u="none" strike="noStrike" kern="1200" cap="none" spc="0" normalizeH="0" baseline="0" noProof="0" dirty="0">
              <a:ln>
                <a:noFill/>
              </a:ln>
              <a:solidFill>
                <a:srgbClr val="2F347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4450" y="6550223"/>
            <a:ext cx="401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400" dirty="0">
                <a:latin typeface="MS Reference Sans Serif" pitchFamily="34" charset="0"/>
              </a:rPr>
              <a:t>SANER ‘17, Klagenfurt, 22.02.2017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55576" y="2852936"/>
          <a:ext cx="7848872" cy="3618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368"/>
                <a:gridCol w="4536504"/>
              </a:tblGrid>
              <a:tr h="810090">
                <a:tc>
                  <a:txBody>
                    <a:bodyPr/>
                    <a:lstStyle/>
                    <a:p>
                      <a:pPr algn="r"/>
                      <a:r>
                        <a:rPr lang="de-CH" sz="3600" dirty="0" smtClean="0"/>
                        <a:t>Read the paper: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>
                          <a:hlinkClick r:id="rId2"/>
                        </a:rPr>
                        <a:t>http://t.uzh.ch/Fj</a:t>
                      </a:r>
                      <a:endParaRPr lang="de-CH" sz="3600" dirty="0" smtClean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r"/>
                      <a:r>
                        <a:rPr lang="de-CH" sz="3600" dirty="0" smtClean="0"/>
                        <a:t>Try the tool: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>
                          <a:hlinkClick r:id="rId3"/>
                        </a:rPr>
                        <a:t>http://t.uzh.ch/Fk</a:t>
                      </a:r>
                      <a:endParaRPr lang="de-CH" sz="3600" dirty="0" smtClean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r"/>
                      <a:r>
                        <a:rPr lang="de-CH" sz="3600" dirty="0" smtClean="0"/>
                        <a:t>Get</a:t>
                      </a:r>
                      <a:r>
                        <a:rPr lang="de-CH" sz="3600" baseline="0" dirty="0" smtClean="0"/>
                        <a:t> the s</a:t>
                      </a:r>
                      <a:r>
                        <a:rPr lang="de-CH" sz="3600" dirty="0" smtClean="0"/>
                        <a:t>lides: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3600" dirty="0" smtClean="0">
                          <a:hlinkClick r:id="rId4"/>
                        </a:rPr>
                        <a:t>http://t.uzh.ch/Fm</a:t>
                      </a:r>
                      <a:endParaRPr lang="de-CH" sz="3600" dirty="0" smtClean="0"/>
                    </a:p>
                  </a:txBody>
                  <a:tcPr/>
                </a:tc>
              </a:tr>
              <a:tr h="810090">
                <a:tc>
                  <a:txBody>
                    <a:bodyPr/>
                    <a:lstStyle/>
                    <a:p>
                      <a:pPr algn="r"/>
                      <a:r>
                        <a:rPr lang="de-CH" sz="3600" noProof="0" dirty="0" smtClean="0"/>
                        <a:t>Contact me: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3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hlinkClick r:id="rId5"/>
                        </a:rPr>
                        <a:t>alexandru@ifi.uzh.ch</a:t>
                      </a:r>
                      <a:endParaRPr lang="de-CH" sz="3600" dirty="0" smtClean="0"/>
                    </a:p>
                    <a:p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7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1475656" y="1959557"/>
            <a:ext cx="916748" cy="1166769"/>
            <a:chOff x="1312409" y="3561103"/>
            <a:chExt cx="785818" cy="1000132"/>
          </a:xfrm>
        </p:grpSpPr>
        <p:sp>
          <p:nvSpPr>
            <p:cNvPr id="6" name="Can 5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1930929" y="3126326"/>
            <a:ext cx="0" cy="4275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8742" y="3174067"/>
            <a:ext cx="1887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</a:rPr>
              <a:t>Single Git tree traversal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56642" y="3553852"/>
          <a:ext cx="4231382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722"/>
                <a:gridCol w="2853660"/>
              </a:tblGrid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/Main.java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{1: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chemeClr val="accent2"/>
                          </a:solidFill>
                        </a:rPr>
                        <a:t>1251a4</a:t>
                      </a:r>
                      <a:r>
                        <a:rPr lang="en-US" sz="1400" baseline="0" dirty="0" smtClean="0"/>
                        <a:t>}, {3: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fc2452</a:t>
                      </a:r>
                      <a:r>
                        <a:rPr lang="en-US" sz="1400" baseline="0" dirty="0" smtClean="0"/>
                        <a:t>}, {4: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251929</a:t>
                      </a:r>
                      <a:r>
                        <a:rPr lang="en-US" sz="14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/Settings.java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{2: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fa255a</a:t>
                      </a:r>
                      <a:r>
                        <a:rPr lang="en-US" sz="140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/Foo.java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{1: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512fc2</a:t>
                      </a:r>
                      <a:r>
                        <a:rPr lang="en-US" sz="1400" baseline="0" dirty="0" smtClean="0"/>
                        <a:t>}, {4: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791c2a</a:t>
                      </a:r>
                      <a:r>
                        <a:rPr lang="en-US" sz="1400" baseline="0" dirty="0" smtClean="0"/>
                        <a:t>}, {5: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bcb215</a:t>
                      </a:r>
                      <a:r>
                        <a:rPr lang="en-US" sz="14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/Bar.java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{4: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8a23b2</a:t>
                      </a:r>
                      <a:r>
                        <a:rPr lang="en-US" sz="1400" baseline="0" dirty="0" smtClean="0"/>
                        <a:t>}, {5: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b2399f</a:t>
                      </a:r>
                      <a:r>
                        <a:rPr lang="en-US" sz="14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5673" y="4849996"/>
            <a:ext cx="430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</a:rPr>
              <a:t>Obtain </a:t>
            </a:r>
            <a:r>
              <a:rPr lang="de-CH" sz="1400" i="1" dirty="0" smtClean="0">
                <a:solidFill>
                  <a:prstClr val="black"/>
                </a:solidFill>
              </a:rPr>
              <a:t>sequence</a:t>
            </a:r>
            <a:r>
              <a:rPr lang="de-CH" sz="1400" dirty="0" smtClean="0">
                <a:solidFill>
                  <a:prstClr val="black"/>
                </a:solidFill>
              </a:rPr>
              <a:t> of </a:t>
            </a:r>
            <a:r>
              <a:rPr lang="de-CH" sz="1400" dirty="0" smtClean="0">
                <a:solidFill>
                  <a:srgbClr val="ED7D31"/>
                </a:solidFill>
              </a:rPr>
              <a:t>Git blob ids </a:t>
            </a:r>
            <a:r>
              <a:rPr lang="de-CH" sz="1400" dirty="0" smtClean="0">
                <a:solidFill>
                  <a:prstClr val="black"/>
                </a:solidFill>
              </a:rPr>
              <a:t>for old versions of each unique path</a:t>
            </a:r>
          </a:p>
        </p:txBody>
      </p:sp>
    </p:spTree>
    <p:extLst>
      <p:ext uri="{BB962C8B-B14F-4D97-AF65-F5344CB8AC3E}">
        <p14:creationId xmlns:p14="http://schemas.microsoft.com/office/powerpoint/2010/main" val="31608930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1475656" y="1959557"/>
            <a:ext cx="916748" cy="1166769"/>
            <a:chOff x="1312409" y="3561103"/>
            <a:chExt cx="785818" cy="1000132"/>
          </a:xfrm>
        </p:grpSpPr>
        <p:sp>
          <p:nvSpPr>
            <p:cNvPr id="6" name="Can 5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1930929" y="3126326"/>
            <a:ext cx="0" cy="4275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8742" y="3174067"/>
            <a:ext cx="1887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</a:rPr>
              <a:t>Single Git tree traversal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56642" y="3553852"/>
          <a:ext cx="4231382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722"/>
                <a:gridCol w="2853660"/>
              </a:tblGrid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/Main.java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{1: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chemeClr val="accent2"/>
                          </a:solidFill>
                        </a:rPr>
                        <a:t>1251a4</a:t>
                      </a:r>
                      <a:r>
                        <a:rPr lang="en-US" sz="1400" baseline="0" dirty="0" smtClean="0"/>
                        <a:t>}, {3: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fc2452</a:t>
                      </a:r>
                      <a:r>
                        <a:rPr lang="en-US" sz="1400" baseline="0" dirty="0" smtClean="0"/>
                        <a:t>}, {4: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251929</a:t>
                      </a:r>
                      <a:r>
                        <a:rPr lang="en-US" sz="14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/Settings.java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{2: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fa255a</a:t>
                      </a:r>
                      <a:r>
                        <a:rPr lang="en-US" sz="140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/Foo.java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{1: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512fc2</a:t>
                      </a:r>
                      <a:r>
                        <a:rPr lang="en-US" sz="1400" baseline="0" dirty="0" smtClean="0"/>
                        <a:t>}, {4: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791c2a</a:t>
                      </a:r>
                      <a:r>
                        <a:rPr lang="en-US" sz="1400" baseline="0" dirty="0" smtClean="0"/>
                        <a:t>}, {5: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bcb215</a:t>
                      </a:r>
                      <a:r>
                        <a:rPr lang="en-US" sz="14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/Bar.java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{4: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8a23b2</a:t>
                      </a:r>
                      <a:r>
                        <a:rPr lang="en-US" sz="1400" baseline="0" dirty="0" smtClean="0"/>
                        <a:t>}, {5: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b2399f</a:t>
                      </a:r>
                      <a:r>
                        <a:rPr lang="en-US" sz="14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5673" y="4849996"/>
            <a:ext cx="430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</a:rPr>
              <a:t>Obtain </a:t>
            </a:r>
            <a:r>
              <a:rPr lang="de-CH" sz="1400" i="1" dirty="0" smtClean="0">
                <a:solidFill>
                  <a:prstClr val="black"/>
                </a:solidFill>
              </a:rPr>
              <a:t>sequence</a:t>
            </a:r>
            <a:r>
              <a:rPr lang="de-CH" sz="1400" dirty="0" smtClean="0">
                <a:solidFill>
                  <a:prstClr val="black"/>
                </a:solidFill>
              </a:rPr>
              <a:t> of </a:t>
            </a:r>
            <a:r>
              <a:rPr lang="de-CH" sz="1400" dirty="0" smtClean="0">
                <a:solidFill>
                  <a:srgbClr val="ED7D31"/>
                </a:solidFill>
              </a:rPr>
              <a:t>Git blob ids </a:t>
            </a:r>
            <a:r>
              <a:rPr lang="de-CH" sz="1400" dirty="0" smtClean="0">
                <a:solidFill>
                  <a:prstClr val="black"/>
                </a:solidFill>
              </a:rPr>
              <a:t>for old versions of each unique path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88025" y="3717032"/>
            <a:ext cx="28803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88025" y="4019307"/>
            <a:ext cx="28803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88025" y="4321582"/>
            <a:ext cx="28803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88025" y="4623857"/>
            <a:ext cx="28803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3582918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</a:rPr>
              <a:t>Parse files with different paths in parallel</a:t>
            </a:r>
          </a:p>
          <a:p>
            <a:r>
              <a:rPr lang="de-CH" sz="1400" i="1" dirty="0" smtClean="0">
                <a:solidFill>
                  <a:prstClr val="black"/>
                </a:solidFill>
              </a:rPr>
              <a:t>Some files will have more revisions, taking longer to parse in total</a:t>
            </a:r>
          </a:p>
          <a:p>
            <a:r>
              <a:rPr lang="de-CH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Parsing only takes roughly as long as required for the file with the most revisions</a:t>
            </a:r>
            <a:endParaRPr lang="de-CH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022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Parsing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de-CH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1475656" y="1959557"/>
            <a:ext cx="916748" cy="1166769"/>
            <a:chOff x="1312409" y="3561103"/>
            <a:chExt cx="785818" cy="1000132"/>
          </a:xfrm>
        </p:grpSpPr>
        <p:sp>
          <p:nvSpPr>
            <p:cNvPr id="6" name="Can 5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7" name="Picture 6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1930929" y="3126326"/>
            <a:ext cx="0" cy="4275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8742" y="3174067"/>
            <a:ext cx="1887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</a:rPr>
              <a:t>Single Git tree traversal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56642" y="3553852"/>
          <a:ext cx="4231382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722"/>
                <a:gridCol w="2853660"/>
              </a:tblGrid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/Main.java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{1: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olidFill>
                            <a:schemeClr val="accent2"/>
                          </a:solidFill>
                        </a:rPr>
                        <a:t>1251a4</a:t>
                      </a:r>
                      <a:r>
                        <a:rPr lang="en-US" sz="1400" baseline="0" dirty="0" smtClean="0"/>
                        <a:t>}, {3: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fc2452</a:t>
                      </a:r>
                      <a:r>
                        <a:rPr lang="en-US" sz="1400" baseline="0" dirty="0" smtClean="0"/>
                        <a:t>}, {4: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251929</a:t>
                      </a:r>
                      <a:r>
                        <a:rPr lang="en-US" sz="14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/Settings.java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{2: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fa255a</a:t>
                      </a:r>
                      <a:r>
                        <a:rPr lang="en-US" sz="140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/Foo.java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{1: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512fc2</a:t>
                      </a:r>
                      <a:r>
                        <a:rPr lang="en-US" sz="1400" baseline="0" dirty="0" smtClean="0"/>
                        <a:t>}, {4: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791c2a</a:t>
                      </a:r>
                      <a:r>
                        <a:rPr lang="en-US" sz="1400" baseline="0" dirty="0" smtClean="0"/>
                        <a:t>}, {5: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bcb215</a:t>
                      </a:r>
                      <a:r>
                        <a:rPr lang="en-US" sz="14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  <a:tr h="24962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src</a:t>
                      </a:r>
                      <a:r>
                        <a:rPr lang="en-US" sz="1400" dirty="0" smtClean="0"/>
                        <a:t>/Bar.java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{4: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8a23b2</a:t>
                      </a:r>
                      <a:r>
                        <a:rPr lang="en-US" sz="1400" baseline="0" dirty="0" smtClean="0"/>
                        <a:t>}, {5: </a:t>
                      </a:r>
                      <a:r>
                        <a:rPr lang="en-US" sz="1400" kern="1200" baseline="0" dirty="0" smtClean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b2399f</a:t>
                      </a:r>
                      <a:r>
                        <a:rPr lang="en-US" sz="1400" baseline="0" dirty="0" smtClean="0"/>
                        <a:t>}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85673" y="4849996"/>
            <a:ext cx="4302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</a:rPr>
              <a:t>Obtain </a:t>
            </a:r>
            <a:r>
              <a:rPr lang="de-CH" sz="1400" i="1" dirty="0" smtClean="0">
                <a:solidFill>
                  <a:prstClr val="black"/>
                </a:solidFill>
              </a:rPr>
              <a:t>sequence</a:t>
            </a:r>
            <a:r>
              <a:rPr lang="de-CH" sz="1400" dirty="0" smtClean="0">
                <a:solidFill>
                  <a:prstClr val="black"/>
                </a:solidFill>
              </a:rPr>
              <a:t> of </a:t>
            </a:r>
            <a:r>
              <a:rPr lang="de-CH" sz="1400" dirty="0" smtClean="0">
                <a:solidFill>
                  <a:srgbClr val="ED7D31"/>
                </a:solidFill>
              </a:rPr>
              <a:t>Git blob ids </a:t>
            </a:r>
            <a:r>
              <a:rPr lang="de-CH" sz="1400" dirty="0" smtClean="0">
                <a:solidFill>
                  <a:prstClr val="black"/>
                </a:solidFill>
              </a:rPr>
              <a:t>for old versions of each unique path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88025" y="3717032"/>
            <a:ext cx="28803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88025" y="4019307"/>
            <a:ext cx="28803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88025" y="4321582"/>
            <a:ext cx="28803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88025" y="4623857"/>
            <a:ext cx="288031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3582918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solidFill>
                  <a:prstClr val="black"/>
                </a:solidFill>
              </a:rPr>
              <a:t>Parse files with different paths in parallel</a:t>
            </a:r>
          </a:p>
          <a:p>
            <a:r>
              <a:rPr lang="de-CH" sz="1400" i="1" dirty="0" smtClean="0">
                <a:solidFill>
                  <a:prstClr val="black"/>
                </a:solidFill>
              </a:rPr>
              <a:t>Some files will have more revisions, taking longer to parse in total</a:t>
            </a:r>
          </a:p>
          <a:p>
            <a:r>
              <a:rPr lang="de-CH" sz="14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Parsing only takes roughly as long as required for the file with the most revisions</a:t>
            </a:r>
            <a:endParaRPr lang="de-CH" sz="1400" dirty="0" smtClean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276225" y="2802244"/>
            <a:ext cx="9710738" cy="14908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35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98828" y="2967662"/>
            <a:ext cx="7960629" cy="116001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F34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e-CH" b="0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Parallel Parsing from Git is easy and has no overhead</a:t>
            </a:r>
          </a:p>
        </p:txBody>
      </p:sp>
    </p:spTree>
    <p:extLst>
      <p:ext uri="{BB962C8B-B14F-4D97-AF65-F5344CB8AC3E}">
        <p14:creationId xmlns:p14="http://schemas.microsoft.com/office/powerpoint/2010/main" val="1492872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"Speed-up factor" for each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parsing: Roughly 2</a:t>
            </a:r>
          </a:p>
          <a:p>
            <a:r>
              <a:rPr lang="en-US" dirty="0" smtClean="0"/>
              <a:t>Merged ASTs: &gt;1000 for many revisions</a:t>
            </a:r>
          </a:p>
          <a:p>
            <a:r>
              <a:rPr lang="en-US" dirty="0" smtClean="0"/>
              <a:t>Filtered parsing: &gt;10 during computation, depends on how much is filtered</a:t>
            </a:r>
          </a:p>
          <a:p>
            <a:r>
              <a:rPr lang="en-US" dirty="0" smtClean="0"/>
              <a:t>All depends on file sizes / parser speed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3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1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8" y="4752349"/>
            <a:ext cx="718231" cy="7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8174" y="4152467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9402" y="4215514"/>
            <a:ext cx="108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analysis tool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00530" y="4144502"/>
            <a:ext cx="0" cy="74889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/>
          <p:cNvSpPr/>
          <p:nvPr/>
        </p:nvSpPr>
        <p:spPr>
          <a:xfrm>
            <a:off x="7675978" y="4790844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8" name="Picture 57" descr="latest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11" t="7954" r="11752" b="20209"/>
          <a:stretch/>
        </p:blipFill>
        <p:spPr>
          <a:xfrm>
            <a:off x="5364088" y="4437111"/>
            <a:ext cx="1152128" cy="1152129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115667" y="3774343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revision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8" idx="4"/>
            <a:endCxn id="66" idx="1"/>
          </p:cNvCxnSpPr>
          <p:nvPr/>
        </p:nvCxnSpPr>
        <p:spPr>
          <a:xfrm>
            <a:off x="2745201" y="3959423"/>
            <a:ext cx="370466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278519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552830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86477" y="5158353"/>
            <a:ext cx="58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apply</a:t>
            </a:r>
          </a:p>
          <a:p>
            <a:r>
              <a:rPr lang="de-CH" sz="1400" dirty="0" smtClean="0"/>
              <a:t>tool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6919665" y="5185640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87920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Asynchronous Graph Analysis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000760" y="2690336"/>
            <a:ext cx="2938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Depending on the node type:</a:t>
            </a:r>
          </a:p>
          <a:p>
            <a:r>
              <a:rPr lang="de-CH" dirty="0" smtClean="0"/>
              <a:t> - Signal specfic data</a:t>
            </a:r>
          </a:p>
        </p:txBody>
      </p:sp>
      <p:grpSp>
        <p:nvGrpSpPr>
          <p:cNvPr id="8" name="Group 411"/>
          <p:cNvGrpSpPr/>
          <p:nvPr/>
        </p:nvGrpSpPr>
        <p:grpSpPr>
          <a:xfrm>
            <a:off x="3607190" y="2571744"/>
            <a:ext cx="1929620" cy="1929620"/>
            <a:chOff x="3643307" y="2571744"/>
            <a:chExt cx="1929620" cy="1929620"/>
          </a:xfrm>
        </p:grpSpPr>
        <p:cxnSp>
          <p:nvCxnSpPr>
            <p:cNvPr id="388" name="Straight Connector 387"/>
            <p:cNvCxnSpPr/>
            <p:nvPr/>
          </p:nvCxnSpPr>
          <p:spPr>
            <a:xfrm rot="5400000">
              <a:off x="4499768" y="2786058"/>
              <a:ext cx="429422" cy="79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>
              <a:off x="4500562" y="257174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6200000" flipH="1">
              <a:off x="4714877" y="2571746"/>
              <a:ext cx="214312" cy="21431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5400000">
              <a:off x="4822828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16200000" flipH="1">
              <a:off x="4718053" y="3002754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5400000">
              <a:off x="4822828" y="332184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5400000">
              <a:off x="4394200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407272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400000">
              <a:off x="4286248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5400000">
              <a:off x="3857620" y="3000372"/>
              <a:ext cx="428628" cy="42862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3751257" y="3535365"/>
              <a:ext cx="214315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6200000" flipH="1">
              <a:off x="4393405" y="3321844"/>
              <a:ext cx="64294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H="1">
              <a:off x="4929190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5400000">
              <a:off x="4929984" y="3213894"/>
              <a:ext cx="428629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5143504" y="3214686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6200000" flipH="1">
              <a:off x="5143504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16200000" flipH="1">
              <a:off x="4929190" y="3643315"/>
              <a:ext cx="428629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5400000">
              <a:off x="4932367" y="3431382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>
              <a:off x="5143504" y="3857628"/>
              <a:ext cx="429423" cy="795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5357818" y="3643314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492998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>
              <a:off x="5036347" y="3964785"/>
              <a:ext cx="214314" cy="158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16200000" flipH="1">
              <a:off x="514429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5035951" y="4179495"/>
              <a:ext cx="215108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5400000">
              <a:off x="5251456" y="439341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4822828" y="417909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6200000" flipH="1">
              <a:off x="471567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16200000" flipH="1">
              <a:off x="4500165" y="3858024"/>
              <a:ext cx="42942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4500562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>
              <a:off x="4394596" y="3964389"/>
              <a:ext cx="213522" cy="1589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4500562" y="4071942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6200000" flipH="1">
              <a:off x="4393010" y="4179496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>
              <a:off x="4287043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6200000" flipH="1">
              <a:off x="3858415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 flipH="1">
              <a:off x="3750068" y="3750868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>
              <a:off x="364410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 flipH="1">
              <a:off x="385841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5400000">
              <a:off x="3536944" y="396478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5400000">
              <a:off x="3965572" y="3750471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>
              <a:off x="4179886" y="310752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075111" y="3217068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4287043" y="3214686"/>
              <a:ext cx="219078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>
              <a:off x="4179489" y="3321445"/>
              <a:ext cx="214314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16200000" flipH="1">
              <a:off x="3965175" y="3750073"/>
              <a:ext cx="642942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4287043" y="3429000"/>
              <a:ext cx="214314" cy="21193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03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Asynchronous Graph Analysis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000760" y="2690336"/>
            <a:ext cx="2938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Depending on the node type:</a:t>
            </a:r>
          </a:p>
          <a:p>
            <a:r>
              <a:rPr lang="de-CH" dirty="0" smtClean="0"/>
              <a:t> - Signal specfic data</a:t>
            </a:r>
          </a:p>
          <a:p>
            <a:r>
              <a:rPr lang="de-CH" dirty="0" smtClean="0"/>
              <a:t> - Collect specific data</a:t>
            </a:r>
          </a:p>
        </p:txBody>
      </p:sp>
      <p:grpSp>
        <p:nvGrpSpPr>
          <p:cNvPr id="8" name="Group 411"/>
          <p:cNvGrpSpPr/>
          <p:nvPr/>
        </p:nvGrpSpPr>
        <p:grpSpPr>
          <a:xfrm>
            <a:off x="3607190" y="2571744"/>
            <a:ext cx="1929620" cy="1929620"/>
            <a:chOff x="3643307" y="2571744"/>
            <a:chExt cx="1929620" cy="1929620"/>
          </a:xfrm>
        </p:grpSpPr>
        <p:cxnSp>
          <p:nvCxnSpPr>
            <p:cNvPr id="388" name="Straight Connector 387"/>
            <p:cNvCxnSpPr/>
            <p:nvPr/>
          </p:nvCxnSpPr>
          <p:spPr>
            <a:xfrm rot="5400000">
              <a:off x="4499768" y="2786058"/>
              <a:ext cx="429422" cy="79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>
              <a:off x="4500562" y="257174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6200000" flipH="1">
              <a:off x="4714877" y="2571746"/>
              <a:ext cx="214312" cy="21431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5400000">
              <a:off x="4822828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16200000" flipH="1">
              <a:off x="4718053" y="3002754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5400000">
              <a:off x="4822828" y="332184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5400000">
              <a:off x="4394200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407272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400000">
              <a:off x="4286248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5400000">
              <a:off x="3857620" y="3000372"/>
              <a:ext cx="428628" cy="42862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3751257" y="3535365"/>
              <a:ext cx="214315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6200000" flipH="1">
              <a:off x="4393405" y="3321844"/>
              <a:ext cx="64294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H="1">
              <a:off x="4929190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5400000">
              <a:off x="4929984" y="3213894"/>
              <a:ext cx="428629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5143504" y="3214686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6200000" flipH="1">
              <a:off x="5143504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16200000" flipH="1">
              <a:off x="4929190" y="3643315"/>
              <a:ext cx="428629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5400000">
              <a:off x="4932367" y="3431382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>
              <a:off x="5143504" y="3857628"/>
              <a:ext cx="429423" cy="795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5357818" y="3643314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492998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>
              <a:off x="5036347" y="3964785"/>
              <a:ext cx="214314" cy="158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16200000" flipH="1">
              <a:off x="514429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5035951" y="4179495"/>
              <a:ext cx="215108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5400000">
              <a:off x="5251456" y="439341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4822828" y="417909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6200000" flipH="1">
              <a:off x="471567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16200000" flipH="1">
              <a:off x="4500165" y="3858024"/>
              <a:ext cx="42942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4500562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>
              <a:off x="4394596" y="3964389"/>
              <a:ext cx="213522" cy="1589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4500562" y="4071942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6200000" flipH="1">
              <a:off x="4393010" y="4179496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>
              <a:off x="4287043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6200000" flipH="1">
              <a:off x="3858415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 flipH="1">
              <a:off x="3750068" y="3750868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>
              <a:off x="364410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 flipH="1">
              <a:off x="385841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5400000">
              <a:off x="3536944" y="396478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5400000">
              <a:off x="3965572" y="3750471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>
              <a:off x="4179886" y="310752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075111" y="3217068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4287043" y="3214686"/>
              <a:ext cx="219078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>
              <a:off x="4179489" y="3321445"/>
              <a:ext cx="214314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16200000" flipH="1">
              <a:off x="3965175" y="3750073"/>
              <a:ext cx="642942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4287043" y="3429000"/>
              <a:ext cx="214314" cy="21193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97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Asynchronous Graph Analysis</a:t>
            </a:r>
            <a:endParaRPr lang="en-US" dirty="0"/>
          </a:p>
        </p:txBody>
      </p:sp>
      <p:grpSp>
        <p:nvGrpSpPr>
          <p:cNvPr id="3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6000760" y="2690336"/>
            <a:ext cx="2938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Depending on the node type:</a:t>
            </a:r>
          </a:p>
          <a:p>
            <a:r>
              <a:rPr lang="de-CH" dirty="0" smtClean="0"/>
              <a:t> - Signal specfic data</a:t>
            </a:r>
          </a:p>
          <a:p>
            <a:r>
              <a:rPr lang="de-CH" dirty="0" smtClean="0"/>
              <a:t> - Collect specific data</a:t>
            </a:r>
          </a:p>
          <a:p>
            <a:r>
              <a:rPr lang="de-CH" dirty="0"/>
              <a:t> - Store specific </a:t>
            </a:r>
            <a:r>
              <a:rPr lang="de-CH" dirty="0" smtClean="0"/>
              <a:t>data</a:t>
            </a:r>
            <a:endParaRPr lang="de-CH" dirty="0"/>
          </a:p>
        </p:txBody>
      </p:sp>
      <p:grpSp>
        <p:nvGrpSpPr>
          <p:cNvPr id="8" name="Group 411"/>
          <p:cNvGrpSpPr/>
          <p:nvPr/>
        </p:nvGrpSpPr>
        <p:grpSpPr>
          <a:xfrm>
            <a:off x="3607190" y="2571744"/>
            <a:ext cx="1929620" cy="1929620"/>
            <a:chOff x="3643307" y="2571744"/>
            <a:chExt cx="1929620" cy="1929620"/>
          </a:xfrm>
        </p:grpSpPr>
        <p:cxnSp>
          <p:nvCxnSpPr>
            <p:cNvPr id="388" name="Straight Connector 387"/>
            <p:cNvCxnSpPr/>
            <p:nvPr/>
          </p:nvCxnSpPr>
          <p:spPr>
            <a:xfrm rot="5400000">
              <a:off x="4499768" y="2786058"/>
              <a:ext cx="429422" cy="79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5400000">
              <a:off x="4500562" y="257174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6200000" flipH="1">
              <a:off x="4714877" y="2571746"/>
              <a:ext cx="214312" cy="21431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5400000">
              <a:off x="4822828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16200000" flipH="1">
              <a:off x="4718053" y="3002754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5400000">
              <a:off x="4822828" y="332184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rot="5400000">
              <a:off x="4394200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407272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400000">
              <a:off x="4286248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5400000">
              <a:off x="3857620" y="3000372"/>
              <a:ext cx="428628" cy="42862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>
              <a:off x="3751257" y="3535365"/>
              <a:ext cx="214315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 rot="16200000" flipH="1">
              <a:off x="4393405" y="3321844"/>
              <a:ext cx="64294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/>
            <p:nvPr/>
          </p:nvCxnSpPr>
          <p:spPr>
            <a:xfrm rot="16200000" flipH="1">
              <a:off x="4929190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rot="5400000">
              <a:off x="4929984" y="3213894"/>
              <a:ext cx="428629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>
              <a:off x="5143504" y="3214686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6200000" flipH="1">
              <a:off x="5143504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 rot="16200000" flipH="1">
              <a:off x="4929190" y="3643315"/>
              <a:ext cx="428629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5400000">
              <a:off x="4932367" y="3431382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>
              <a:off x="5143504" y="3857628"/>
              <a:ext cx="429423" cy="795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>
              <a:off x="5357818" y="3643314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492998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/>
            <p:nvPr/>
          </p:nvCxnSpPr>
          <p:spPr>
            <a:xfrm rot="5400000">
              <a:off x="5036347" y="3964785"/>
              <a:ext cx="214314" cy="158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16200000" flipH="1">
              <a:off x="514429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5035951" y="4179495"/>
              <a:ext cx="215108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rot="5400000">
              <a:off x="5251456" y="439341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4822828" y="417909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6200000" flipH="1">
              <a:off x="471567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16200000" flipH="1">
              <a:off x="4500165" y="3858024"/>
              <a:ext cx="42942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4500562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>
              <a:off x="4394596" y="3964389"/>
              <a:ext cx="213522" cy="1589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4500562" y="4071942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6200000" flipH="1">
              <a:off x="4393010" y="4179496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5400000">
              <a:off x="4287043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6200000" flipH="1">
              <a:off x="3858415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6200000" flipH="1">
              <a:off x="3750068" y="3750868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/>
          </p:nvCxnSpPr>
          <p:spPr>
            <a:xfrm rot="5400000">
              <a:off x="364410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 rot="16200000" flipH="1">
              <a:off x="385841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rot="5400000">
              <a:off x="3536944" y="396478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5400000">
              <a:off x="3965572" y="3750471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5400000">
              <a:off x="4179886" y="310752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>
              <a:off x="4075111" y="3217068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4287043" y="3214686"/>
              <a:ext cx="219078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rot="5400000">
              <a:off x="4179489" y="3321445"/>
              <a:ext cx="214314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16200000" flipH="1">
              <a:off x="3965175" y="3750073"/>
              <a:ext cx="642942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>
              <a:off x="4287043" y="3429000"/>
              <a:ext cx="214314" cy="21193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4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Curved Connector 217"/>
          <p:cNvCxnSpPr/>
          <p:nvPr/>
        </p:nvCxnSpPr>
        <p:spPr>
          <a:xfrm rot="5400000">
            <a:off x="4560889" y="3116260"/>
            <a:ext cx="666751" cy="434978"/>
          </a:xfrm>
          <a:prstGeom prst="curvedConnector3">
            <a:avLst>
              <a:gd name="adj1" fmla="val 72619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99"/>
          <p:cNvGrpSpPr/>
          <p:nvPr/>
        </p:nvGrpSpPr>
        <p:grpSpPr>
          <a:xfrm>
            <a:off x="3607190" y="2571744"/>
            <a:ext cx="1929620" cy="1929620"/>
            <a:chOff x="3643307" y="2571744"/>
            <a:chExt cx="1929620" cy="1929620"/>
          </a:xfrm>
        </p:grpSpPr>
        <p:cxnSp>
          <p:nvCxnSpPr>
            <p:cNvPr id="201" name="Straight Connector 200"/>
            <p:cNvCxnSpPr/>
            <p:nvPr/>
          </p:nvCxnSpPr>
          <p:spPr>
            <a:xfrm rot="5400000">
              <a:off x="4499768" y="2786058"/>
              <a:ext cx="429422" cy="79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500562" y="257174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4714877" y="2571746"/>
              <a:ext cx="214312" cy="21431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22828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4718053" y="3002754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4822828" y="332184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4394200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407272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4286248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3857620" y="3000372"/>
              <a:ext cx="428628" cy="42862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3751257" y="3535365"/>
              <a:ext cx="214315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4393405" y="3321844"/>
              <a:ext cx="64294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4929190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4929984" y="3213894"/>
              <a:ext cx="428629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5143504" y="3214686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5143504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4929190" y="3643315"/>
              <a:ext cx="428629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4932367" y="3431382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5143504" y="3857628"/>
              <a:ext cx="429423" cy="795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5357818" y="3643314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>
              <a:off x="492998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5036347" y="3964785"/>
              <a:ext cx="214314" cy="158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14429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35951" y="4179495"/>
              <a:ext cx="215108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51456" y="439341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822828" y="417909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1567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16200000" flipH="1">
              <a:off x="4500165" y="3858024"/>
              <a:ext cx="42942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4500562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4394596" y="3964389"/>
              <a:ext cx="213522" cy="1589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4500562" y="4071942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6200000" flipH="1">
              <a:off x="4393010" y="4179496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5400000">
              <a:off x="4287043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 flipH="1">
              <a:off x="3858415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3750068" y="3750868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364410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385841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400000">
              <a:off x="3536944" y="396478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3965572" y="3750471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4179886" y="310752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>
              <a:off x="4075111" y="3217068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4287043" y="3214686"/>
              <a:ext cx="219078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>
              <a:off x="4179489" y="3321445"/>
              <a:ext cx="214314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6200000" flipH="1">
              <a:off x="3965175" y="3750073"/>
              <a:ext cx="642942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4287043" y="3429000"/>
              <a:ext cx="214314" cy="21193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Asynchronous Graph Analysis</a:t>
            </a:r>
            <a:endParaRPr lang="en-US" dirty="0"/>
          </a:p>
        </p:txBody>
      </p: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urved Connector 203"/>
          <p:cNvCxnSpPr/>
          <p:nvPr/>
        </p:nvCxnSpPr>
        <p:spPr>
          <a:xfrm flipV="1">
            <a:off x="4464050" y="3657601"/>
            <a:ext cx="866775" cy="409574"/>
          </a:xfrm>
          <a:prstGeom prst="curvedConnector3">
            <a:avLst>
              <a:gd name="adj1" fmla="val 57326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urved Connector 207"/>
          <p:cNvCxnSpPr/>
          <p:nvPr/>
        </p:nvCxnSpPr>
        <p:spPr>
          <a:xfrm rot="16200000" flipV="1">
            <a:off x="4249742" y="3011488"/>
            <a:ext cx="431797" cy="422277"/>
          </a:xfrm>
          <a:prstGeom prst="curvedConnector3">
            <a:avLst>
              <a:gd name="adj1" fmla="val 78125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urved Connector 197"/>
          <p:cNvCxnSpPr/>
          <p:nvPr/>
        </p:nvCxnSpPr>
        <p:spPr>
          <a:xfrm flipV="1">
            <a:off x="4905376" y="2357430"/>
            <a:ext cx="809632" cy="42387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/>
          <p:nvPr/>
        </p:nvCxnSpPr>
        <p:spPr>
          <a:xfrm rot="10800000">
            <a:off x="3571868" y="2571744"/>
            <a:ext cx="676288" cy="42386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urved Connector 208"/>
          <p:cNvCxnSpPr/>
          <p:nvPr/>
        </p:nvCxnSpPr>
        <p:spPr>
          <a:xfrm rot="16200000" flipH="1">
            <a:off x="3802849" y="2126449"/>
            <a:ext cx="795348" cy="54293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urved Connector 212"/>
          <p:cNvCxnSpPr/>
          <p:nvPr/>
        </p:nvCxnSpPr>
        <p:spPr>
          <a:xfrm rot="10800000">
            <a:off x="5334002" y="3648074"/>
            <a:ext cx="1023951" cy="63818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6000760" y="2690336"/>
            <a:ext cx="30096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Depending on the node type:</a:t>
            </a:r>
          </a:p>
          <a:p>
            <a:r>
              <a:rPr lang="de-CH" dirty="0"/>
              <a:t> - Signal specfic data</a:t>
            </a:r>
          </a:p>
          <a:p>
            <a:r>
              <a:rPr lang="de-CH" dirty="0"/>
              <a:t> - Collect specific data</a:t>
            </a:r>
          </a:p>
          <a:p>
            <a:r>
              <a:rPr lang="de-CH" dirty="0"/>
              <a:t> - Store specific data</a:t>
            </a:r>
          </a:p>
          <a:p>
            <a:r>
              <a:rPr lang="de-CH" dirty="0" smtClean="0"/>
              <a:t> - Create new nodes &amp; edges</a:t>
            </a:r>
          </a:p>
        </p:txBody>
      </p:sp>
      <p:sp>
        <p:nvSpPr>
          <p:cNvPr id="2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Curved Connector 217"/>
          <p:cNvCxnSpPr/>
          <p:nvPr/>
        </p:nvCxnSpPr>
        <p:spPr>
          <a:xfrm rot="5400000">
            <a:off x="4560889" y="3116260"/>
            <a:ext cx="666751" cy="434978"/>
          </a:xfrm>
          <a:prstGeom prst="curvedConnector3">
            <a:avLst>
              <a:gd name="adj1" fmla="val 72619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99"/>
          <p:cNvGrpSpPr/>
          <p:nvPr/>
        </p:nvGrpSpPr>
        <p:grpSpPr>
          <a:xfrm>
            <a:off x="3607190" y="2571744"/>
            <a:ext cx="1929620" cy="1929620"/>
            <a:chOff x="3643307" y="2571744"/>
            <a:chExt cx="1929620" cy="1929620"/>
          </a:xfrm>
        </p:grpSpPr>
        <p:cxnSp>
          <p:nvCxnSpPr>
            <p:cNvPr id="201" name="Straight Connector 200"/>
            <p:cNvCxnSpPr/>
            <p:nvPr/>
          </p:nvCxnSpPr>
          <p:spPr>
            <a:xfrm rot="5400000">
              <a:off x="4499768" y="2786058"/>
              <a:ext cx="429422" cy="79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500562" y="257174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4714877" y="2571746"/>
              <a:ext cx="214312" cy="21431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22828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4718053" y="3002754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4822828" y="332184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4394200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407272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4286248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3857620" y="3000372"/>
              <a:ext cx="428628" cy="42862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3751257" y="3535365"/>
              <a:ext cx="214315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4393405" y="3321844"/>
              <a:ext cx="64294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4929190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4929984" y="3213894"/>
              <a:ext cx="428629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5143504" y="3214686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5143504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4929190" y="3643315"/>
              <a:ext cx="428629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4932367" y="3431382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5143504" y="3857628"/>
              <a:ext cx="429423" cy="795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5357818" y="3643314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>
              <a:off x="492998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5036347" y="3964785"/>
              <a:ext cx="214314" cy="158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14429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35951" y="4179495"/>
              <a:ext cx="215108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51456" y="439341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822828" y="417909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1567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16200000" flipH="1">
              <a:off x="4500165" y="3858024"/>
              <a:ext cx="42942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4500562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4394596" y="3964389"/>
              <a:ext cx="213522" cy="1589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4500562" y="4071942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6200000" flipH="1">
              <a:off x="4393010" y="4179496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5400000">
              <a:off x="4287043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 flipH="1">
              <a:off x="3858415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3750068" y="3750868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364410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385841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400000">
              <a:off x="3536944" y="396478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3965572" y="3750471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4179886" y="310752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>
              <a:off x="4075111" y="3217068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4287043" y="3214686"/>
              <a:ext cx="219078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>
              <a:off x="4179489" y="3321445"/>
              <a:ext cx="214314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6200000" flipH="1">
              <a:off x="3965175" y="3750073"/>
              <a:ext cx="642942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4287043" y="3429000"/>
              <a:ext cx="214314" cy="21193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urved Connector 203"/>
          <p:cNvCxnSpPr/>
          <p:nvPr/>
        </p:nvCxnSpPr>
        <p:spPr>
          <a:xfrm flipV="1">
            <a:off x="4464050" y="3657601"/>
            <a:ext cx="866775" cy="409574"/>
          </a:xfrm>
          <a:prstGeom prst="curvedConnector3">
            <a:avLst>
              <a:gd name="adj1" fmla="val 57326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urved Connector 207"/>
          <p:cNvCxnSpPr/>
          <p:nvPr/>
        </p:nvCxnSpPr>
        <p:spPr>
          <a:xfrm rot="16200000" flipV="1">
            <a:off x="4249742" y="3011488"/>
            <a:ext cx="431797" cy="422277"/>
          </a:xfrm>
          <a:prstGeom prst="curvedConnector3">
            <a:avLst>
              <a:gd name="adj1" fmla="val 78125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urved Connector 197"/>
          <p:cNvCxnSpPr/>
          <p:nvPr/>
        </p:nvCxnSpPr>
        <p:spPr>
          <a:xfrm flipV="1">
            <a:off x="4905376" y="2357430"/>
            <a:ext cx="809632" cy="42387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/>
          <p:nvPr/>
        </p:nvCxnSpPr>
        <p:spPr>
          <a:xfrm rot="10800000">
            <a:off x="3571868" y="2571744"/>
            <a:ext cx="676288" cy="42386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urved Connector 208"/>
          <p:cNvCxnSpPr/>
          <p:nvPr/>
        </p:nvCxnSpPr>
        <p:spPr>
          <a:xfrm rot="16200000" flipH="1">
            <a:off x="3802849" y="2126449"/>
            <a:ext cx="795348" cy="54293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urved Connector 212"/>
          <p:cNvCxnSpPr/>
          <p:nvPr/>
        </p:nvCxnSpPr>
        <p:spPr>
          <a:xfrm rot="10800000">
            <a:off x="5334002" y="3648074"/>
            <a:ext cx="1023951" cy="63818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74</a:t>
            </a:fld>
            <a:endParaRPr lang="de-CH" dirty="0"/>
          </a:p>
        </p:txBody>
      </p:sp>
      <p:sp>
        <p:nvSpPr>
          <p:cNvPr id="278" name="Rectangle 277"/>
          <p:cNvSpPr/>
          <p:nvPr/>
        </p:nvSpPr>
        <p:spPr>
          <a:xfrm>
            <a:off x="-180528" y="-11414647"/>
            <a:ext cx="6767248" cy="2796802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ounded Rectangle 276"/>
          <p:cNvSpPr/>
          <p:nvPr/>
        </p:nvSpPr>
        <p:spPr>
          <a:xfrm>
            <a:off x="1396979" y="1937433"/>
            <a:ext cx="3638970" cy="3209256"/>
          </a:xfrm>
          <a:prstGeom prst="roundRect">
            <a:avLst/>
          </a:prstGeom>
          <a:solidFill>
            <a:schemeClr val="tx2"/>
          </a:solidFill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dirty="0" smtClean="0"/>
              <a:t>Example - Method Count (NOM):</a:t>
            </a:r>
          </a:p>
          <a:p>
            <a:endParaRPr lang="de-CH" dirty="0" smtClean="0"/>
          </a:p>
          <a:p>
            <a:r>
              <a:rPr lang="de-CH" dirty="0" smtClean="0"/>
              <a:t>Signal: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Collect:</a:t>
            </a:r>
          </a:p>
          <a:p>
            <a:endParaRPr lang="de-CH" i="1" dirty="0" smtClean="0"/>
          </a:p>
          <a:p>
            <a:endParaRPr lang="de-CH" dirty="0" smtClean="0"/>
          </a:p>
          <a:p>
            <a:r>
              <a:rPr lang="de-CH" dirty="0" smtClean="0"/>
              <a:t>Store: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000760" y="2690336"/>
            <a:ext cx="30096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Depending on the node type:</a:t>
            </a:r>
          </a:p>
          <a:p>
            <a:r>
              <a:rPr lang="de-CH" dirty="0"/>
              <a:t> - Signal specfic data</a:t>
            </a:r>
          </a:p>
          <a:p>
            <a:r>
              <a:rPr lang="de-CH" dirty="0"/>
              <a:t> - Collect specific data</a:t>
            </a:r>
          </a:p>
          <a:p>
            <a:r>
              <a:rPr lang="de-CH" dirty="0"/>
              <a:t> - Store specific data</a:t>
            </a:r>
          </a:p>
          <a:p>
            <a:r>
              <a:rPr lang="de-CH" dirty="0" smtClean="0"/>
              <a:t> - Create new nodes &amp; edges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Asynchronous Graph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Curved Connector 217"/>
          <p:cNvCxnSpPr/>
          <p:nvPr/>
        </p:nvCxnSpPr>
        <p:spPr>
          <a:xfrm rot="5400000">
            <a:off x="4560889" y="3116260"/>
            <a:ext cx="666751" cy="434978"/>
          </a:xfrm>
          <a:prstGeom prst="curvedConnector3">
            <a:avLst>
              <a:gd name="adj1" fmla="val 72619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99"/>
          <p:cNvGrpSpPr/>
          <p:nvPr/>
        </p:nvGrpSpPr>
        <p:grpSpPr>
          <a:xfrm>
            <a:off x="3607190" y="2571744"/>
            <a:ext cx="1929620" cy="1929620"/>
            <a:chOff x="3643307" y="2571744"/>
            <a:chExt cx="1929620" cy="1929620"/>
          </a:xfrm>
        </p:grpSpPr>
        <p:cxnSp>
          <p:nvCxnSpPr>
            <p:cNvPr id="201" name="Straight Connector 200"/>
            <p:cNvCxnSpPr/>
            <p:nvPr/>
          </p:nvCxnSpPr>
          <p:spPr>
            <a:xfrm rot="5400000">
              <a:off x="4499768" y="2786058"/>
              <a:ext cx="429422" cy="79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500562" y="257174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4714877" y="2571746"/>
              <a:ext cx="214312" cy="21431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22828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4718053" y="3002754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4822828" y="332184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4394200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407272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4286248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3857620" y="3000372"/>
              <a:ext cx="428628" cy="42862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3751257" y="3535365"/>
              <a:ext cx="214315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4393405" y="3321844"/>
              <a:ext cx="64294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4929190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4929984" y="3213894"/>
              <a:ext cx="428629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5143504" y="3214686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5143504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4929190" y="3643315"/>
              <a:ext cx="428629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4932367" y="3431382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5143504" y="3857628"/>
              <a:ext cx="429423" cy="795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5357818" y="3643314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>
              <a:off x="492998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5036347" y="3964785"/>
              <a:ext cx="214314" cy="158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14429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35951" y="4179495"/>
              <a:ext cx="215108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51456" y="439341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822828" y="417909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1567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16200000" flipH="1">
              <a:off x="4500165" y="3858024"/>
              <a:ext cx="42942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4500562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4394596" y="3964389"/>
              <a:ext cx="213522" cy="1589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4500562" y="4071942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6200000" flipH="1">
              <a:off x="4393010" y="4179496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5400000">
              <a:off x="4287043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 flipH="1">
              <a:off x="3858415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3750068" y="3750868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364410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385841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400000">
              <a:off x="3536944" y="396478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3965572" y="3750471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4179886" y="310752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>
              <a:off x="4075111" y="3217068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4287043" y="3214686"/>
              <a:ext cx="219078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>
              <a:off x="4179489" y="3321445"/>
              <a:ext cx="214314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6200000" flipH="1">
              <a:off x="3965175" y="3750073"/>
              <a:ext cx="642942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4287043" y="3429000"/>
              <a:ext cx="214314" cy="21193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urved Connector 203"/>
          <p:cNvCxnSpPr/>
          <p:nvPr/>
        </p:nvCxnSpPr>
        <p:spPr>
          <a:xfrm flipV="1">
            <a:off x="4464050" y="3657601"/>
            <a:ext cx="866775" cy="409574"/>
          </a:xfrm>
          <a:prstGeom prst="curvedConnector3">
            <a:avLst>
              <a:gd name="adj1" fmla="val 57326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urved Connector 207"/>
          <p:cNvCxnSpPr/>
          <p:nvPr/>
        </p:nvCxnSpPr>
        <p:spPr>
          <a:xfrm rot="16200000" flipV="1">
            <a:off x="4249742" y="3011488"/>
            <a:ext cx="431797" cy="422277"/>
          </a:xfrm>
          <a:prstGeom prst="curvedConnector3">
            <a:avLst>
              <a:gd name="adj1" fmla="val 78125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urved Connector 197"/>
          <p:cNvCxnSpPr/>
          <p:nvPr/>
        </p:nvCxnSpPr>
        <p:spPr>
          <a:xfrm flipV="1">
            <a:off x="4905376" y="2357430"/>
            <a:ext cx="809632" cy="42387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/>
          <p:nvPr/>
        </p:nvCxnSpPr>
        <p:spPr>
          <a:xfrm rot="10800000">
            <a:off x="3571868" y="2571744"/>
            <a:ext cx="676288" cy="42386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urved Connector 208"/>
          <p:cNvCxnSpPr/>
          <p:nvPr/>
        </p:nvCxnSpPr>
        <p:spPr>
          <a:xfrm rot="16200000" flipH="1">
            <a:off x="3802849" y="2126449"/>
            <a:ext cx="795348" cy="54293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urved Connector 212"/>
          <p:cNvCxnSpPr/>
          <p:nvPr/>
        </p:nvCxnSpPr>
        <p:spPr>
          <a:xfrm rot="10800000">
            <a:off x="5334002" y="3648074"/>
            <a:ext cx="1023951" cy="63818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75</a:t>
            </a:fld>
            <a:endParaRPr lang="de-CH" dirty="0"/>
          </a:p>
        </p:txBody>
      </p:sp>
      <p:sp>
        <p:nvSpPr>
          <p:cNvPr id="278" name="Rectangle 277"/>
          <p:cNvSpPr/>
          <p:nvPr/>
        </p:nvSpPr>
        <p:spPr>
          <a:xfrm>
            <a:off x="-180528" y="-11414647"/>
            <a:ext cx="6767248" cy="2796802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ounded Rectangle 276"/>
          <p:cNvSpPr/>
          <p:nvPr/>
        </p:nvSpPr>
        <p:spPr>
          <a:xfrm>
            <a:off x="1396979" y="1937433"/>
            <a:ext cx="3638970" cy="3209256"/>
          </a:xfrm>
          <a:prstGeom prst="roundRect">
            <a:avLst/>
          </a:prstGeom>
          <a:solidFill>
            <a:schemeClr val="tx2"/>
          </a:solidFill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dirty="0" smtClean="0"/>
              <a:t>Example - Method Count (NOM):</a:t>
            </a:r>
          </a:p>
          <a:p>
            <a:endParaRPr lang="de-CH" dirty="0" smtClean="0"/>
          </a:p>
          <a:p>
            <a:r>
              <a:rPr lang="de-CH" dirty="0" smtClean="0"/>
              <a:t>Signal:</a:t>
            </a:r>
          </a:p>
          <a:p>
            <a:r>
              <a:rPr lang="de-CH" b="1" dirty="0" smtClean="0"/>
              <a:t>METHOD – </a:t>
            </a:r>
            <a:r>
              <a:rPr lang="de-CH" b="1" i="1" dirty="0" smtClean="0"/>
              <a:t>nom</a:t>
            </a:r>
            <a:r>
              <a:rPr lang="de-CH" b="1" dirty="0" smtClean="0"/>
              <a:t>: 1</a:t>
            </a:r>
          </a:p>
          <a:p>
            <a:endParaRPr lang="de-CH" dirty="0" smtClean="0"/>
          </a:p>
          <a:p>
            <a:r>
              <a:rPr lang="de-CH" dirty="0" smtClean="0"/>
              <a:t>Collect: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Store: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000760" y="2690336"/>
            <a:ext cx="30096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Depending on the node type:</a:t>
            </a:r>
          </a:p>
          <a:p>
            <a:r>
              <a:rPr lang="de-CH" dirty="0"/>
              <a:t> - Signal specfic data</a:t>
            </a:r>
          </a:p>
          <a:p>
            <a:r>
              <a:rPr lang="de-CH" dirty="0"/>
              <a:t> - Collect specific data</a:t>
            </a:r>
          </a:p>
          <a:p>
            <a:r>
              <a:rPr lang="de-CH" dirty="0"/>
              <a:t> - Store specific data</a:t>
            </a:r>
          </a:p>
          <a:p>
            <a:r>
              <a:rPr lang="de-CH" dirty="0" smtClean="0"/>
              <a:t> - Create new nodes &amp; edges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Asynchronous Graph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4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Curved Connector 217"/>
          <p:cNvCxnSpPr/>
          <p:nvPr/>
        </p:nvCxnSpPr>
        <p:spPr>
          <a:xfrm rot="5400000">
            <a:off x="4560889" y="3116260"/>
            <a:ext cx="666751" cy="434978"/>
          </a:xfrm>
          <a:prstGeom prst="curvedConnector3">
            <a:avLst>
              <a:gd name="adj1" fmla="val 72619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99"/>
          <p:cNvGrpSpPr/>
          <p:nvPr/>
        </p:nvGrpSpPr>
        <p:grpSpPr>
          <a:xfrm>
            <a:off x="3607190" y="2571744"/>
            <a:ext cx="1929620" cy="1929620"/>
            <a:chOff x="3643307" y="2571744"/>
            <a:chExt cx="1929620" cy="1929620"/>
          </a:xfrm>
        </p:grpSpPr>
        <p:cxnSp>
          <p:nvCxnSpPr>
            <p:cNvPr id="201" name="Straight Connector 200"/>
            <p:cNvCxnSpPr/>
            <p:nvPr/>
          </p:nvCxnSpPr>
          <p:spPr>
            <a:xfrm rot="5400000">
              <a:off x="4499768" y="2786058"/>
              <a:ext cx="429422" cy="79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500562" y="257174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4714877" y="2571746"/>
              <a:ext cx="214312" cy="21431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22828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4718053" y="3002754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4822828" y="332184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4394200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407272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4286248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3857620" y="3000372"/>
              <a:ext cx="428628" cy="42862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3751257" y="3535365"/>
              <a:ext cx="214315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4393405" y="3321844"/>
              <a:ext cx="64294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4929190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4929984" y="3213894"/>
              <a:ext cx="428629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5143504" y="3214686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5143504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4929190" y="3643315"/>
              <a:ext cx="428629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4932367" y="3431382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5143504" y="3857628"/>
              <a:ext cx="429423" cy="795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5357818" y="3643314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>
              <a:off x="492998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5036347" y="3964785"/>
              <a:ext cx="214314" cy="158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14429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35951" y="4179495"/>
              <a:ext cx="215108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51456" y="439341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822828" y="417909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1567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16200000" flipH="1">
              <a:off x="4500165" y="3858024"/>
              <a:ext cx="42942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4500562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4394596" y="3964389"/>
              <a:ext cx="213522" cy="1589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4500562" y="4071942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6200000" flipH="1">
              <a:off x="4393010" y="4179496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5400000">
              <a:off x="4287043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 flipH="1">
              <a:off x="3858415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3750068" y="3750868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364410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385841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400000">
              <a:off x="3536944" y="396478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3965572" y="3750471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4179886" y="310752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>
              <a:off x="4075111" y="3217068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4287043" y="3214686"/>
              <a:ext cx="219078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>
              <a:off x="4179489" y="3321445"/>
              <a:ext cx="214314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6200000" flipH="1">
              <a:off x="3965175" y="3750073"/>
              <a:ext cx="642942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4287043" y="3429000"/>
              <a:ext cx="214314" cy="21193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urved Connector 203"/>
          <p:cNvCxnSpPr/>
          <p:nvPr/>
        </p:nvCxnSpPr>
        <p:spPr>
          <a:xfrm flipV="1">
            <a:off x="4464050" y="3657601"/>
            <a:ext cx="866775" cy="409574"/>
          </a:xfrm>
          <a:prstGeom prst="curvedConnector3">
            <a:avLst>
              <a:gd name="adj1" fmla="val 57326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urved Connector 207"/>
          <p:cNvCxnSpPr/>
          <p:nvPr/>
        </p:nvCxnSpPr>
        <p:spPr>
          <a:xfrm rot="16200000" flipV="1">
            <a:off x="4249742" y="3011488"/>
            <a:ext cx="431797" cy="422277"/>
          </a:xfrm>
          <a:prstGeom prst="curvedConnector3">
            <a:avLst>
              <a:gd name="adj1" fmla="val 78125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urved Connector 197"/>
          <p:cNvCxnSpPr/>
          <p:nvPr/>
        </p:nvCxnSpPr>
        <p:spPr>
          <a:xfrm flipV="1">
            <a:off x="4905376" y="2357430"/>
            <a:ext cx="809632" cy="42387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/>
          <p:nvPr/>
        </p:nvCxnSpPr>
        <p:spPr>
          <a:xfrm rot="10800000">
            <a:off x="3571868" y="2571744"/>
            <a:ext cx="676288" cy="42386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urved Connector 208"/>
          <p:cNvCxnSpPr/>
          <p:nvPr/>
        </p:nvCxnSpPr>
        <p:spPr>
          <a:xfrm rot="16200000" flipH="1">
            <a:off x="3802849" y="2126449"/>
            <a:ext cx="795348" cy="54293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urved Connector 212"/>
          <p:cNvCxnSpPr/>
          <p:nvPr/>
        </p:nvCxnSpPr>
        <p:spPr>
          <a:xfrm rot="10800000">
            <a:off x="5334002" y="3648074"/>
            <a:ext cx="1023951" cy="63818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76</a:t>
            </a:fld>
            <a:endParaRPr lang="de-CH" dirty="0"/>
          </a:p>
        </p:txBody>
      </p:sp>
      <p:sp>
        <p:nvSpPr>
          <p:cNvPr id="278" name="Rectangle 277"/>
          <p:cNvSpPr/>
          <p:nvPr/>
        </p:nvSpPr>
        <p:spPr>
          <a:xfrm>
            <a:off x="-180528" y="-11414647"/>
            <a:ext cx="6767248" cy="2796802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ounded Rectangle 276"/>
          <p:cNvSpPr/>
          <p:nvPr/>
        </p:nvSpPr>
        <p:spPr>
          <a:xfrm>
            <a:off x="1396979" y="1937433"/>
            <a:ext cx="3638970" cy="3209256"/>
          </a:xfrm>
          <a:prstGeom prst="roundRect">
            <a:avLst/>
          </a:prstGeom>
          <a:solidFill>
            <a:schemeClr val="tx2"/>
          </a:solidFill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dirty="0" smtClean="0"/>
              <a:t>Example - Method Count (NOM):</a:t>
            </a:r>
          </a:p>
          <a:p>
            <a:endParaRPr lang="de-CH" dirty="0" smtClean="0"/>
          </a:p>
          <a:p>
            <a:r>
              <a:rPr lang="de-CH" dirty="0" smtClean="0"/>
              <a:t>Signal:</a:t>
            </a:r>
          </a:p>
          <a:p>
            <a:r>
              <a:rPr lang="de-CH" dirty="0" smtClean="0"/>
              <a:t>METHOD – </a:t>
            </a:r>
            <a:r>
              <a:rPr lang="de-CH" i="1" dirty="0" smtClean="0"/>
              <a:t>nom</a:t>
            </a:r>
            <a:r>
              <a:rPr lang="de-CH" dirty="0" smtClean="0"/>
              <a:t>: 1</a:t>
            </a:r>
          </a:p>
          <a:p>
            <a:endParaRPr lang="de-CH" dirty="0" smtClean="0"/>
          </a:p>
          <a:p>
            <a:r>
              <a:rPr lang="de-CH" dirty="0" smtClean="0"/>
              <a:t>Collect:</a:t>
            </a:r>
          </a:p>
          <a:p>
            <a:r>
              <a:rPr lang="de-CH" b="1" dirty="0" smtClean="0"/>
              <a:t>CLASS-like – </a:t>
            </a:r>
            <a:r>
              <a:rPr lang="de-CH" b="1" i="1" dirty="0" smtClean="0"/>
              <a:t>nom </a:t>
            </a:r>
            <a:r>
              <a:rPr lang="de-CH" b="1" dirty="0" smtClean="0"/>
              <a:t>+=</a:t>
            </a:r>
            <a:r>
              <a:rPr lang="de-CH" b="1" i="1" dirty="0" smtClean="0"/>
              <a:t> s.nom</a:t>
            </a:r>
          </a:p>
          <a:p>
            <a:endParaRPr lang="de-CH" dirty="0" smtClean="0"/>
          </a:p>
          <a:p>
            <a:r>
              <a:rPr lang="de-CH" dirty="0" smtClean="0"/>
              <a:t>Store: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000760" y="2690336"/>
            <a:ext cx="30096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Depending on the node type:</a:t>
            </a:r>
          </a:p>
          <a:p>
            <a:r>
              <a:rPr lang="de-CH" dirty="0"/>
              <a:t> - Signal specfic data</a:t>
            </a:r>
          </a:p>
          <a:p>
            <a:r>
              <a:rPr lang="de-CH" dirty="0"/>
              <a:t> - Collect specific data</a:t>
            </a:r>
          </a:p>
          <a:p>
            <a:r>
              <a:rPr lang="de-CH" dirty="0"/>
              <a:t> - Store specific data</a:t>
            </a:r>
          </a:p>
          <a:p>
            <a:r>
              <a:rPr lang="de-CH" dirty="0" smtClean="0"/>
              <a:t> - Create new nodes &amp; edges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Asynchronous Graph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8" name="Curved Connector 217"/>
          <p:cNvCxnSpPr/>
          <p:nvPr/>
        </p:nvCxnSpPr>
        <p:spPr>
          <a:xfrm rot="5400000">
            <a:off x="4560889" y="3116260"/>
            <a:ext cx="666751" cy="434978"/>
          </a:xfrm>
          <a:prstGeom prst="curvedConnector3">
            <a:avLst>
              <a:gd name="adj1" fmla="val 72619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99"/>
          <p:cNvGrpSpPr/>
          <p:nvPr/>
        </p:nvGrpSpPr>
        <p:grpSpPr>
          <a:xfrm>
            <a:off x="3607190" y="2571744"/>
            <a:ext cx="1929620" cy="1929620"/>
            <a:chOff x="3643307" y="2571744"/>
            <a:chExt cx="1929620" cy="1929620"/>
          </a:xfrm>
        </p:grpSpPr>
        <p:cxnSp>
          <p:nvCxnSpPr>
            <p:cNvPr id="201" name="Straight Connector 200"/>
            <p:cNvCxnSpPr/>
            <p:nvPr/>
          </p:nvCxnSpPr>
          <p:spPr>
            <a:xfrm rot="5400000">
              <a:off x="4499768" y="2786058"/>
              <a:ext cx="429422" cy="79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500562" y="257174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4714877" y="2571746"/>
              <a:ext cx="214312" cy="21431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22828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16200000" flipH="1">
              <a:off x="4718053" y="3002754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4822828" y="332184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4394200" y="289321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407272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5400000">
              <a:off x="4286248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3857620" y="3000372"/>
              <a:ext cx="428628" cy="42862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olid"/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3751257" y="3535365"/>
              <a:ext cx="214315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4393405" y="3321844"/>
              <a:ext cx="64294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4929190" y="278605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4929984" y="3213894"/>
              <a:ext cx="428629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5143504" y="3214686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16200000" flipH="1">
              <a:off x="5143504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16200000" flipH="1">
              <a:off x="4929190" y="3643315"/>
              <a:ext cx="428629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4932367" y="3431382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5400000">
              <a:off x="5143504" y="3857628"/>
              <a:ext cx="429423" cy="795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5357818" y="3643314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5400000">
              <a:off x="492998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rot="5400000">
              <a:off x="5036347" y="3964785"/>
              <a:ext cx="214314" cy="1588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144299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35951" y="4179495"/>
              <a:ext cx="215108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51456" y="4393413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5400000">
              <a:off x="4822828" y="417909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1567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16200000" flipH="1">
              <a:off x="4500165" y="3858024"/>
              <a:ext cx="429423" cy="1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5400000">
              <a:off x="4500562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4394596" y="3964389"/>
              <a:ext cx="213522" cy="1589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4500562" y="4071942"/>
              <a:ext cx="215109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6200000" flipH="1">
              <a:off x="4393010" y="4179496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5400000">
              <a:off x="4287043" y="4071942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16200000" flipH="1">
              <a:off x="3858415" y="3429000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16200000" flipH="1">
              <a:off x="3750068" y="3750868"/>
              <a:ext cx="215106" cy="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3644101" y="3643314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6200000" flipH="1">
              <a:off x="3858415" y="3857628"/>
              <a:ext cx="214314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400000">
              <a:off x="3536944" y="3964785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5400000">
              <a:off x="3965572" y="3750471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4179886" y="3107529"/>
              <a:ext cx="214314" cy="1587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5400000">
              <a:off x="4075111" y="3217068"/>
              <a:ext cx="214314" cy="20955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4287043" y="3214686"/>
              <a:ext cx="219078" cy="214314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5400000">
              <a:off x="4179489" y="3321445"/>
              <a:ext cx="214314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rot="16200000" flipH="1">
              <a:off x="3965175" y="3750073"/>
              <a:ext cx="642942" cy="796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4287043" y="3429000"/>
              <a:ext cx="214314" cy="211932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tx1"/>
                  </a:gs>
                  <a:gs pos="40000">
                    <a:schemeClr val="accent1">
                      <a:lumMod val="75000"/>
                    </a:schemeClr>
                  </a:gs>
                  <a:gs pos="6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headEnd type="triangle" w="sm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2"/>
          <p:cNvGrpSpPr/>
          <p:nvPr/>
        </p:nvGrpSpPr>
        <p:grpSpPr>
          <a:xfrm>
            <a:off x="1276328" y="3786190"/>
            <a:ext cx="644530" cy="642942"/>
            <a:chOff x="5357024" y="3500438"/>
            <a:chExt cx="644530" cy="642942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H="1">
              <a:off x="5608248" y="3963594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 flipH="1">
              <a:off x="5644364" y="3999710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608248" y="4035032"/>
              <a:ext cx="71438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5643570" y="3856834"/>
              <a:ext cx="71438" cy="71438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608645" y="3892553"/>
              <a:ext cx="213520" cy="794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10800000" flipV="1">
              <a:off x="5572132" y="400129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5573720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5715802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H="1">
              <a:off x="5787240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>
              <a:off x="5751521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5645158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16200000" flipH="1">
              <a:off x="5859472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10800000" flipV="1">
              <a:off x="5787240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H="1">
              <a:off x="5858678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16200000" flipH="1">
              <a:off x="5930116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5787240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5752315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5857884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16200000" flipH="1">
              <a:off x="5859472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16200000" flipH="1">
              <a:off x="5715008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5752315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895191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644364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5609439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10800000" flipV="1">
              <a:off x="5572926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10800000" flipV="1">
              <a:off x="5430050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5357024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22099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16200000" flipH="1">
              <a:off x="5429256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5358612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5429256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5466563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5400000">
              <a:off x="5538001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501488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16200000" flipH="1">
              <a:off x="5572926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53800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5714214" y="3857628"/>
              <a:ext cx="71438" cy="69850"/>
            </a:xfrm>
            <a:prstGeom prst="line">
              <a:avLst/>
            </a:prstGeom>
            <a:ln w="12700" cap="rnd">
              <a:solidFill>
                <a:srgbClr val="FF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71"/>
          <p:cNvGrpSpPr/>
          <p:nvPr/>
        </p:nvGrpSpPr>
        <p:grpSpPr>
          <a:xfrm>
            <a:off x="1263628" y="2714620"/>
            <a:ext cx="644530" cy="642942"/>
            <a:chOff x="5356230" y="2714620"/>
            <a:chExt cx="644530" cy="642942"/>
          </a:xfrm>
        </p:grpSpPr>
        <p:cxnSp>
          <p:nvCxnSpPr>
            <p:cNvPr id="78" name="Straight Connector 77"/>
            <p:cNvCxnSpPr/>
            <p:nvPr/>
          </p:nvCxnSpPr>
          <p:spPr>
            <a:xfrm rot="5400000">
              <a:off x="5572926" y="2857496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715008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6200000" flipH="1">
              <a:off x="5786446" y="278605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5750727" y="28217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5644364" y="3071016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H="1">
              <a:off x="5858678" y="292972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 flipV="1">
              <a:off x="5786446" y="300037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5857884" y="300037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5929322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5786446" y="314324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751521" y="324961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857090" y="3143248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5858678" y="321548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5714214" y="285829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5751521" y="296385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5894397" y="332104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5643570" y="271462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608645" y="282098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 flipV="1">
              <a:off x="5572132" y="2786058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10800000" flipV="1">
              <a:off x="5429256" y="2857496"/>
              <a:ext cx="144464" cy="142876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5356230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5321305" y="317817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 flipH="1">
              <a:off x="5428462" y="3144042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5357818" y="3071810"/>
              <a:ext cx="142876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16200000" flipH="1">
              <a:off x="5428462" y="3001166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5465769" y="3106735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5537207" y="289242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0800000" flipV="1">
              <a:off x="5500694" y="2928934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 flipH="1">
              <a:off x="5572132" y="2928934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5537207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5608248" y="3178570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44364" y="321468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5400000">
              <a:off x="5608248" y="3250008"/>
              <a:ext cx="7143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5400000" flipH="1" flipV="1">
              <a:off x="5643570" y="307181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rot="5400000">
              <a:off x="5608645" y="3107529"/>
              <a:ext cx="21352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 rot="10800000" flipV="1">
              <a:off x="5572132" y="321627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rot="16200000" flipH="1">
              <a:off x="5714214" y="307260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70"/>
          <p:cNvGrpSpPr/>
          <p:nvPr/>
        </p:nvGrpSpPr>
        <p:grpSpPr>
          <a:xfrm>
            <a:off x="1471592" y="1714488"/>
            <a:ext cx="428628" cy="642942"/>
            <a:chOff x="4786314" y="2714620"/>
            <a:chExt cx="428628" cy="642942"/>
          </a:xfrm>
        </p:grpSpPr>
        <p:cxnSp>
          <p:nvCxnSpPr>
            <p:cNvPr id="234" name="Straight Connector 233"/>
            <p:cNvCxnSpPr/>
            <p:nvPr/>
          </p:nvCxnSpPr>
          <p:spPr>
            <a:xfrm rot="5400000">
              <a:off x="4787108" y="2857496"/>
              <a:ext cx="28495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16200000" flipH="1">
              <a:off x="4929190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16200000" flipH="1">
              <a:off x="5000628" y="278605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5400000">
              <a:off x="4964909" y="2821777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>
              <a:off x="4858546" y="3071016"/>
              <a:ext cx="42862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5072860" y="2929728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10800000" flipV="1">
              <a:off x="5000628" y="3000372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5072066" y="3000372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5143504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5000628" y="3143248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4965703" y="3249611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5071272" y="3143248"/>
              <a:ext cx="14367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>
              <a:off x="5072860" y="321548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4928396" y="28582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5400000">
              <a:off x="4965703" y="296385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5108579" y="3321049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4857752" y="271462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5400000">
              <a:off x="4822827" y="2820983"/>
              <a:ext cx="71438" cy="158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10800000" flipV="1">
              <a:off x="4786314" y="2786058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4822430" y="3178570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4858546" y="3214686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4822430" y="3250008"/>
              <a:ext cx="71438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 flipH="1" flipV="1">
              <a:off x="4857752" y="3071810"/>
              <a:ext cx="71438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5400000">
              <a:off x="4822827" y="3107529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10800000" flipV="1">
              <a:off x="4786314" y="321627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928396" y="3072604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273"/>
          <p:cNvGrpSpPr/>
          <p:nvPr/>
        </p:nvGrpSpPr>
        <p:grpSpPr>
          <a:xfrm>
            <a:off x="1289028" y="4786322"/>
            <a:ext cx="644530" cy="642942"/>
            <a:chOff x="4572000" y="3500438"/>
            <a:chExt cx="644530" cy="642942"/>
          </a:xfrm>
        </p:grpSpPr>
        <p:cxnSp>
          <p:nvCxnSpPr>
            <p:cNvPr id="158" name="Straight Connector 157"/>
            <p:cNvCxnSpPr/>
            <p:nvPr/>
          </p:nvCxnSpPr>
          <p:spPr>
            <a:xfrm rot="5400000">
              <a:off x="4788696" y="3643314"/>
              <a:ext cx="284958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4930778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16200000" flipH="1">
              <a:off x="5002216" y="357187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>
              <a:off x="4966497" y="3607595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5400000">
              <a:off x="4860134" y="3856834"/>
              <a:ext cx="42862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rot="16200000" flipH="1">
              <a:off x="5074448" y="3715546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10800000" flipV="1">
              <a:off x="5002216" y="3786190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16200000" flipH="1">
              <a:off x="5073654" y="3786190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6200000" flipH="1">
              <a:off x="5145092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rot="5400000">
              <a:off x="5002216" y="3929066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>
              <a:off x="4967291" y="403542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5072860" y="3929066"/>
              <a:ext cx="143670" cy="794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16200000" flipH="1">
              <a:off x="5074448" y="400129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4929984" y="3644108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967291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5110167" y="410686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5400000">
              <a:off x="4859340" y="350043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rot="5400000">
              <a:off x="4824415" y="360680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0800000" flipV="1">
              <a:off x="4787902" y="3571876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0800000" flipV="1">
              <a:off x="4645026" y="3643314"/>
              <a:ext cx="144464" cy="142876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4572000" y="3857628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4537075" y="3963991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4644232" y="3929860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573588" y="3857628"/>
              <a:ext cx="142876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4644232" y="3786984"/>
              <a:ext cx="71438" cy="69850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681539" y="3892553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752977" y="3678239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10800000" flipV="1">
              <a:off x="4716464" y="3714752"/>
              <a:ext cx="73026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 flipH="1">
              <a:off x="4787902" y="3714752"/>
              <a:ext cx="71438" cy="7143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4752977" y="3749677"/>
              <a:ext cx="71438" cy="1588"/>
            </a:xfrm>
            <a:prstGeom prst="line">
              <a:avLst/>
            </a:prstGeom>
            <a:ln w="127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4679951" y="3892553"/>
              <a:ext cx="213520" cy="794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16200000" flipH="1">
              <a:off x="4785520" y="3786190"/>
              <a:ext cx="71438" cy="69850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 flipV="1">
              <a:off x="4714876" y="3999710"/>
              <a:ext cx="73026" cy="71438"/>
            </a:xfrm>
            <a:prstGeom prst="line">
              <a:avLst/>
            </a:prstGeom>
            <a:ln w="12700" cap="rnd">
              <a:solidFill>
                <a:srgbClr val="65C2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1" name="TextBox 350"/>
          <p:cNvSpPr txBox="1"/>
          <p:nvPr/>
        </p:nvSpPr>
        <p:spPr>
          <a:xfrm>
            <a:off x="642161" y="1906777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1</a:t>
            </a:r>
            <a:endParaRPr lang="en-US" sz="1400"/>
          </a:p>
        </p:txBody>
      </p:sp>
      <p:sp>
        <p:nvSpPr>
          <p:cNvPr id="352" name="TextBox 351"/>
          <p:cNvSpPr txBox="1"/>
          <p:nvPr/>
        </p:nvSpPr>
        <p:spPr>
          <a:xfrm>
            <a:off x="647674" y="2928934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2</a:t>
            </a:r>
            <a:endParaRPr lang="en-US" sz="1400"/>
          </a:p>
        </p:txBody>
      </p:sp>
      <p:sp>
        <p:nvSpPr>
          <p:cNvPr id="353" name="TextBox 352"/>
          <p:cNvSpPr txBox="1"/>
          <p:nvPr/>
        </p:nvSpPr>
        <p:spPr>
          <a:xfrm>
            <a:off x="647674" y="3929066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3</a:t>
            </a:r>
            <a:endParaRPr lang="en-US" sz="1400"/>
          </a:p>
        </p:txBody>
      </p:sp>
      <p:sp>
        <p:nvSpPr>
          <p:cNvPr id="354" name="TextBox 353"/>
          <p:cNvSpPr txBox="1"/>
          <p:nvPr/>
        </p:nvSpPr>
        <p:spPr>
          <a:xfrm>
            <a:off x="647674" y="4857760"/>
            <a:ext cx="5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/>
              <a:t>rev. 4</a:t>
            </a:r>
            <a:endParaRPr lang="en-US" sz="1400"/>
          </a:p>
        </p:txBody>
      </p:sp>
      <p:cxnSp>
        <p:nvCxnSpPr>
          <p:cNvPr id="356" name="Straight Arrow Connector 355"/>
          <p:cNvCxnSpPr/>
          <p:nvPr/>
        </p:nvCxnSpPr>
        <p:spPr>
          <a:xfrm>
            <a:off x="2290748" y="2143116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Arrow Connector 358"/>
          <p:cNvCxnSpPr/>
          <p:nvPr/>
        </p:nvCxnSpPr>
        <p:spPr>
          <a:xfrm flipV="1">
            <a:off x="2290748" y="4214818"/>
            <a:ext cx="1071570" cy="642942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Arrow Connector 360"/>
          <p:cNvCxnSpPr/>
          <p:nvPr/>
        </p:nvCxnSpPr>
        <p:spPr>
          <a:xfrm>
            <a:off x="2219310" y="300037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Straight Arrow Connector 364"/>
          <p:cNvCxnSpPr/>
          <p:nvPr/>
        </p:nvCxnSpPr>
        <p:spPr>
          <a:xfrm flipV="1">
            <a:off x="2219310" y="3714752"/>
            <a:ext cx="1143008" cy="214314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urved Connector 203"/>
          <p:cNvCxnSpPr/>
          <p:nvPr/>
        </p:nvCxnSpPr>
        <p:spPr>
          <a:xfrm flipV="1">
            <a:off x="4464050" y="3657601"/>
            <a:ext cx="866775" cy="409574"/>
          </a:xfrm>
          <a:prstGeom prst="curvedConnector3">
            <a:avLst>
              <a:gd name="adj1" fmla="val 57326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urved Connector 207"/>
          <p:cNvCxnSpPr/>
          <p:nvPr/>
        </p:nvCxnSpPr>
        <p:spPr>
          <a:xfrm rot="16200000" flipV="1">
            <a:off x="4249742" y="3011488"/>
            <a:ext cx="431797" cy="422277"/>
          </a:xfrm>
          <a:prstGeom prst="curvedConnector3">
            <a:avLst>
              <a:gd name="adj1" fmla="val 78125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urved Connector 197"/>
          <p:cNvCxnSpPr/>
          <p:nvPr/>
        </p:nvCxnSpPr>
        <p:spPr>
          <a:xfrm flipV="1">
            <a:off x="4905376" y="2357430"/>
            <a:ext cx="809632" cy="42387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urved Connector 201"/>
          <p:cNvCxnSpPr/>
          <p:nvPr/>
        </p:nvCxnSpPr>
        <p:spPr>
          <a:xfrm rot="10800000">
            <a:off x="3571868" y="2571744"/>
            <a:ext cx="676288" cy="42386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Curved Connector 208"/>
          <p:cNvCxnSpPr/>
          <p:nvPr/>
        </p:nvCxnSpPr>
        <p:spPr>
          <a:xfrm rot="16200000" flipH="1">
            <a:off x="3802849" y="2126449"/>
            <a:ext cx="795348" cy="542930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urved Connector 212"/>
          <p:cNvCxnSpPr/>
          <p:nvPr/>
        </p:nvCxnSpPr>
        <p:spPr>
          <a:xfrm rot="10800000">
            <a:off x="5334002" y="3648074"/>
            <a:ext cx="1023951" cy="638184"/>
          </a:xfrm>
          <a:prstGeom prst="curvedConnector3">
            <a:avLst>
              <a:gd name="adj1" fmla="val 50000"/>
            </a:avLst>
          </a:prstGeom>
          <a:ln w="25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65000">
                  <a:schemeClr val="accent1">
                    <a:lumMod val="50000"/>
                  </a:schemeClr>
                </a:gs>
                <a:gs pos="100000">
                  <a:schemeClr val="tx1"/>
                </a:gs>
              </a:gsLst>
              <a:path path="circle">
                <a:fillToRect l="100000" t="100000"/>
              </a:path>
              <a:tileRect r="-100000" b="-100000"/>
            </a:gradFill>
            <a:prstDash val="sys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77</a:t>
            </a:fld>
            <a:endParaRPr lang="de-CH" dirty="0"/>
          </a:p>
        </p:txBody>
      </p:sp>
      <p:sp>
        <p:nvSpPr>
          <p:cNvPr id="278" name="Rectangle 277"/>
          <p:cNvSpPr/>
          <p:nvPr/>
        </p:nvSpPr>
        <p:spPr>
          <a:xfrm>
            <a:off x="-180528" y="-11414647"/>
            <a:ext cx="6767248" cy="27968023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ounded Rectangle 276"/>
          <p:cNvSpPr/>
          <p:nvPr/>
        </p:nvSpPr>
        <p:spPr>
          <a:xfrm>
            <a:off x="1396979" y="1937433"/>
            <a:ext cx="3638970" cy="3209256"/>
          </a:xfrm>
          <a:prstGeom prst="roundRect">
            <a:avLst/>
          </a:prstGeom>
          <a:solidFill>
            <a:schemeClr val="tx2"/>
          </a:solidFill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dirty="0" smtClean="0"/>
              <a:t>Example - Method Count (NOM):</a:t>
            </a:r>
          </a:p>
          <a:p>
            <a:endParaRPr lang="de-CH" dirty="0" smtClean="0"/>
          </a:p>
          <a:p>
            <a:r>
              <a:rPr lang="de-CH" dirty="0" smtClean="0"/>
              <a:t>Signal:</a:t>
            </a:r>
          </a:p>
          <a:p>
            <a:r>
              <a:rPr lang="de-CH" dirty="0" smtClean="0"/>
              <a:t>METHOD – </a:t>
            </a:r>
            <a:r>
              <a:rPr lang="de-CH" i="1" dirty="0" smtClean="0"/>
              <a:t>nom</a:t>
            </a:r>
            <a:r>
              <a:rPr lang="de-CH" dirty="0" smtClean="0"/>
              <a:t>: 1</a:t>
            </a:r>
          </a:p>
          <a:p>
            <a:endParaRPr lang="de-CH" dirty="0" smtClean="0"/>
          </a:p>
          <a:p>
            <a:r>
              <a:rPr lang="de-CH" dirty="0" smtClean="0"/>
              <a:t>Collect:</a:t>
            </a:r>
          </a:p>
          <a:p>
            <a:r>
              <a:rPr lang="de-CH" dirty="0" smtClean="0"/>
              <a:t>CLASS-like – </a:t>
            </a:r>
            <a:r>
              <a:rPr lang="de-CH" i="1" dirty="0" smtClean="0"/>
              <a:t>nom </a:t>
            </a:r>
            <a:r>
              <a:rPr lang="de-CH" dirty="0" smtClean="0"/>
              <a:t>+=</a:t>
            </a:r>
            <a:r>
              <a:rPr lang="de-CH" i="1" dirty="0" smtClean="0"/>
              <a:t> s.nom</a:t>
            </a:r>
          </a:p>
          <a:p>
            <a:endParaRPr lang="de-CH" dirty="0" smtClean="0"/>
          </a:p>
          <a:p>
            <a:r>
              <a:rPr lang="de-CH" dirty="0" smtClean="0"/>
              <a:t>Store:</a:t>
            </a:r>
          </a:p>
          <a:p>
            <a:r>
              <a:rPr lang="de-CH" b="1" dirty="0" smtClean="0"/>
              <a:t>CLASS-like – </a:t>
            </a:r>
            <a:r>
              <a:rPr lang="de-CH" b="1" i="1" dirty="0" smtClean="0"/>
              <a:t>nom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000760" y="2690336"/>
            <a:ext cx="30096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Depending on the node type:</a:t>
            </a:r>
          </a:p>
          <a:p>
            <a:r>
              <a:rPr lang="de-CH" dirty="0"/>
              <a:t> - Signal specfic data</a:t>
            </a:r>
          </a:p>
          <a:p>
            <a:r>
              <a:rPr lang="de-CH" dirty="0"/>
              <a:t> - Collect specific data</a:t>
            </a:r>
          </a:p>
          <a:p>
            <a:r>
              <a:rPr lang="de-CH" dirty="0"/>
              <a:t> - Store specific data</a:t>
            </a:r>
          </a:p>
          <a:p>
            <a:r>
              <a:rPr lang="de-CH" dirty="0" smtClean="0"/>
              <a:t> - Create new nodes &amp; edges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Asynchronous Graph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Static source code analysis?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7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Static source code analysis?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79</a:t>
            </a:fld>
            <a:endParaRPr lang="de-CH" dirty="0"/>
          </a:p>
        </p:txBody>
      </p:sp>
      <p:grpSp>
        <p:nvGrpSpPr>
          <p:cNvPr id="3" name="Group 349"/>
          <p:cNvGrpSpPr/>
          <p:nvPr/>
        </p:nvGrpSpPr>
        <p:grpSpPr>
          <a:xfrm>
            <a:off x="7215206" y="2428868"/>
            <a:ext cx="1143008" cy="1143008"/>
            <a:chOff x="4713023" y="2714620"/>
            <a:chExt cx="643207" cy="643207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9"/>
          <p:cNvGrpSpPr/>
          <p:nvPr/>
        </p:nvGrpSpPr>
        <p:grpSpPr>
          <a:xfrm>
            <a:off x="7643834" y="1428736"/>
            <a:ext cx="1015589" cy="1143008"/>
            <a:chOff x="4784726" y="2714620"/>
            <a:chExt cx="571504" cy="643207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9"/>
          <p:cNvGrpSpPr/>
          <p:nvPr/>
        </p:nvGrpSpPr>
        <p:grpSpPr>
          <a:xfrm>
            <a:off x="6929454" y="1643050"/>
            <a:ext cx="381317" cy="888640"/>
            <a:chOff x="5141651" y="2857761"/>
            <a:chExt cx="214579" cy="500066"/>
          </a:xfrm>
        </p:grpSpPr>
        <p:cxnSp>
          <p:nvCxnSpPr>
            <p:cNvPr id="132" name="Straight Connector 131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46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1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8" y="4752349"/>
            <a:ext cx="718231" cy="7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8174" y="4152467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9402" y="4215514"/>
            <a:ext cx="108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analysis tool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00530" y="4144502"/>
            <a:ext cx="0" cy="74889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/>
          <p:cNvSpPr/>
          <p:nvPr/>
        </p:nvSpPr>
        <p:spPr>
          <a:xfrm>
            <a:off x="7675978" y="4790844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8" name="Picture 57" descr="latest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11" t="7954" r="11752" b="20209"/>
          <a:stretch/>
        </p:blipFill>
        <p:spPr>
          <a:xfrm>
            <a:off x="5364088" y="4437111"/>
            <a:ext cx="1152128" cy="1152129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115667" y="3774343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revision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8" idx="4"/>
            <a:endCxn id="66" idx="1"/>
          </p:cNvCxnSpPr>
          <p:nvPr/>
        </p:nvCxnSpPr>
        <p:spPr>
          <a:xfrm>
            <a:off x="2745201" y="3959423"/>
            <a:ext cx="370466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278519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552830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86477" y="5158353"/>
            <a:ext cx="58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apply</a:t>
            </a:r>
          </a:p>
          <a:p>
            <a:r>
              <a:rPr lang="de-CH" sz="1400" dirty="0" smtClean="0"/>
              <a:t>tool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6919665" y="5185640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sp>
        <p:nvSpPr>
          <p:cNvPr id="79" name="Freeform 78"/>
          <p:cNvSpPr/>
          <p:nvPr/>
        </p:nvSpPr>
        <p:spPr>
          <a:xfrm>
            <a:off x="4716016" y="3704978"/>
            <a:ext cx="2319891" cy="1452214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9891" h="1452214">
                <a:moveTo>
                  <a:pt x="1859398" y="1452214"/>
                </a:moveTo>
                <a:cubicBezTo>
                  <a:pt x="2315026" y="1447721"/>
                  <a:pt x="2467403" y="253726"/>
                  <a:pt x="2157503" y="55319"/>
                </a:cubicBezTo>
                <a:cubicBezTo>
                  <a:pt x="1847603" y="-143088"/>
                  <a:pt x="577477" y="255524"/>
                  <a:pt x="0" y="261769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319730" y="3419558"/>
            <a:ext cx="1339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 smtClean="0"/>
              <a:t>more revisions?</a:t>
            </a:r>
            <a:endParaRPr lang="en-US" sz="1400" i="1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1202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Static source code analysis?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80</a:t>
            </a:fld>
            <a:endParaRPr lang="de-CH" dirty="0"/>
          </a:p>
        </p:txBody>
      </p:sp>
      <p:grpSp>
        <p:nvGrpSpPr>
          <p:cNvPr id="3" name="Group 349"/>
          <p:cNvGrpSpPr/>
          <p:nvPr/>
        </p:nvGrpSpPr>
        <p:grpSpPr>
          <a:xfrm>
            <a:off x="7215206" y="2428868"/>
            <a:ext cx="1143008" cy="1143008"/>
            <a:chOff x="4713023" y="2714620"/>
            <a:chExt cx="643207" cy="643207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9"/>
          <p:cNvGrpSpPr/>
          <p:nvPr/>
        </p:nvGrpSpPr>
        <p:grpSpPr>
          <a:xfrm>
            <a:off x="7643834" y="1428736"/>
            <a:ext cx="1015589" cy="1143008"/>
            <a:chOff x="4784726" y="2714620"/>
            <a:chExt cx="571504" cy="643207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9"/>
          <p:cNvGrpSpPr/>
          <p:nvPr/>
        </p:nvGrpSpPr>
        <p:grpSpPr>
          <a:xfrm>
            <a:off x="6929454" y="1643050"/>
            <a:ext cx="381317" cy="888640"/>
            <a:chOff x="5141651" y="2857761"/>
            <a:chExt cx="214579" cy="500066"/>
          </a:xfrm>
        </p:grpSpPr>
        <p:cxnSp>
          <p:nvCxnSpPr>
            <p:cNvPr id="132" name="Straight Connector 131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2861211" y="1928802"/>
            <a:ext cx="342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Simple Code Metrics</a:t>
            </a:r>
          </a:p>
          <a:p>
            <a:pPr algn="ctr"/>
            <a:r>
              <a:rPr lang="de-CH" dirty="0" smtClean="0"/>
              <a:t>(NOC, NOM, WMC, Complexity, ...)</a:t>
            </a:r>
          </a:p>
        </p:txBody>
      </p:sp>
    </p:spTree>
    <p:extLst>
      <p:ext uri="{BB962C8B-B14F-4D97-AF65-F5344CB8AC3E}">
        <p14:creationId xmlns:p14="http://schemas.microsoft.com/office/powerpoint/2010/main" val="39062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Static source code analysis?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81</a:t>
            </a:fld>
            <a:endParaRPr lang="de-CH" dirty="0"/>
          </a:p>
        </p:txBody>
      </p:sp>
      <p:grpSp>
        <p:nvGrpSpPr>
          <p:cNvPr id="3" name="Group 349"/>
          <p:cNvGrpSpPr/>
          <p:nvPr/>
        </p:nvGrpSpPr>
        <p:grpSpPr>
          <a:xfrm>
            <a:off x="7215206" y="2428868"/>
            <a:ext cx="1143008" cy="1143008"/>
            <a:chOff x="4713023" y="2714620"/>
            <a:chExt cx="643207" cy="643207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9"/>
          <p:cNvGrpSpPr/>
          <p:nvPr/>
        </p:nvGrpSpPr>
        <p:grpSpPr>
          <a:xfrm>
            <a:off x="7643834" y="1428736"/>
            <a:ext cx="1015589" cy="1143008"/>
            <a:chOff x="4784726" y="2714620"/>
            <a:chExt cx="571504" cy="643207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9"/>
          <p:cNvGrpSpPr/>
          <p:nvPr/>
        </p:nvGrpSpPr>
        <p:grpSpPr>
          <a:xfrm>
            <a:off x="6929454" y="1643050"/>
            <a:ext cx="381317" cy="888640"/>
            <a:chOff x="5141651" y="2857761"/>
            <a:chExt cx="214579" cy="500066"/>
          </a:xfrm>
        </p:grpSpPr>
        <p:cxnSp>
          <p:nvCxnSpPr>
            <p:cNvPr id="132" name="Straight Connector 131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Connector 157"/>
          <p:cNvCxnSpPr/>
          <p:nvPr/>
        </p:nvCxnSpPr>
        <p:spPr>
          <a:xfrm rot="10800000">
            <a:off x="7184234" y="2278857"/>
            <a:ext cx="526255" cy="276225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0800000" flipV="1">
            <a:off x="7055644" y="1693068"/>
            <a:ext cx="831056" cy="20717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8073628" y="2480073"/>
            <a:ext cx="230981" cy="161925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7697392" y="2096692"/>
            <a:ext cx="483392" cy="17145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V="1">
            <a:off x="7063979" y="2653904"/>
            <a:ext cx="395288" cy="15478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286000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CH" smtClean="0"/>
              <a:t>Structure</a:t>
            </a:r>
          </a:p>
          <a:p>
            <a:pPr algn="ctr"/>
            <a:r>
              <a:rPr lang="de-CH" smtClean="0"/>
              <a:t>(Coupling, Inheritance, ...)</a:t>
            </a:r>
            <a:endParaRPr lang="en-US" smtClean="0"/>
          </a:p>
        </p:txBody>
      </p:sp>
      <p:sp>
        <p:nvSpPr>
          <p:cNvPr id="82" name="TextBox 81"/>
          <p:cNvSpPr txBox="1"/>
          <p:nvPr/>
        </p:nvSpPr>
        <p:spPr>
          <a:xfrm>
            <a:off x="2861211" y="1928802"/>
            <a:ext cx="342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mtClean="0"/>
              <a:t>Simple Code Metrics</a:t>
            </a:r>
          </a:p>
          <a:p>
            <a:pPr algn="ctr"/>
            <a:r>
              <a:rPr lang="de-CH" smtClean="0"/>
              <a:t>(NOC, NOM, WMC, Complexity, ...)</a:t>
            </a:r>
          </a:p>
          <a:p>
            <a:pPr algn="ctr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11823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Static source code analysis?</a:t>
            </a:r>
            <a:endParaRPr lang="en-US"/>
          </a:p>
        </p:txBody>
      </p:sp>
      <p:pic>
        <p:nvPicPr>
          <p:cNvPr id="13" name="Picture 12" descr="2014-12-03-134614_148x633_scrot.png"/>
          <p:cNvPicPr>
            <a:picLocks noChangeAspect="1"/>
          </p:cNvPicPr>
          <p:nvPr/>
        </p:nvPicPr>
        <p:blipFill>
          <a:blip r:embed="rId2"/>
          <a:srcRect t="303"/>
          <a:stretch>
            <a:fillRect/>
          </a:stretch>
        </p:blipFill>
        <p:spPr>
          <a:xfrm>
            <a:off x="672939" y="1500174"/>
            <a:ext cx="1082950" cy="4617754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82</a:t>
            </a:fld>
            <a:endParaRPr lang="de-CH" dirty="0"/>
          </a:p>
        </p:txBody>
      </p:sp>
      <p:grpSp>
        <p:nvGrpSpPr>
          <p:cNvPr id="3" name="Group 349"/>
          <p:cNvGrpSpPr/>
          <p:nvPr/>
        </p:nvGrpSpPr>
        <p:grpSpPr>
          <a:xfrm>
            <a:off x="7215206" y="2428868"/>
            <a:ext cx="1143008" cy="1143008"/>
            <a:chOff x="4713023" y="2714620"/>
            <a:chExt cx="643207" cy="643207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9"/>
          <p:cNvGrpSpPr/>
          <p:nvPr/>
        </p:nvGrpSpPr>
        <p:grpSpPr>
          <a:xfrm>
            <a:off x="7643834" y="1428736"/>
            <a:ext cx="1015589" cy="1143008"/>
            <a:chOff x="4784726" y="2714620"/>
            <a:chExt cx="571504" cy="643207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9"/>
          <p:cNvGrpSpPr/>
          <p:nvPr/>
        </p:nvGrpSpPr>
        <p:grpSpPr>
          <a:xfrm>
            <a:off x="6929454" y="1643050"/>
            <a:ext cx="381317" cy="888640"/>
            <a:chOff x="5141651" y="2857761"/>
            <a:chExt cx="214579" cy="500066"/>
          </a:xfrm>
        </p:grpSpPr>
        <p:cxnSp>
          <p:nvCxnSpPr>
            <p:cNvPr id="132" name="Straight Connector 131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Connector 157"/>
          <p:cNvCxnSpPr/>
          <p:nvPr/>
        </p:nvCxnSpPr>
        <p:spPr>
          <a:xfrm rot="10800000">
            <a:off x="7184234" y="2278857"/>
            <a:ext cx="526255" cy="276225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0800000" flipV="1">
            <a:off x="7055644" y="1693068"/>
            <a:ext cx="831056" cy="20717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8073628" y="2480073"/>
            <a:ext cx="230981" cy="161925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7697392" y="2096692"/>
            <a:ext cx="483392" cy="17145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V="1">
            <a:off x="7063979" y="2653904"/>
            <a:ext cx="395288" cy="15478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286000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CH" smtClean="0"/>
              <a:t>Structure</a:t>
            </a:r>
          </a:p>
          <a:p>
            <a:pPr algn="ctr"/>
            <a:r>
              <a:rPr lang="de-CH" smtClean="0"/>
              <a:t>(Coupling, Inheritance, ...)</a:t>
            </a:r>
            <a:endParaRPr lang="en-US" smtClean="0"/>
          </a:p>
        </p:txBody>
      </p:sp>
      <p:sp>
        <p:nvSpPr>
          <p:cNvPr id="82" name="TextBox 81"/>
          <p:cNvSpPr txBox="1"/>
          <p:nvPr/>
        </p:nvSpPr>
        <p:spPr>
          <a:xfrm>
            <a:off x="2861211" y="1928802"/>
            <a:ext cx="342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mtClean="0"/>
              <a:t>Simple Code Metrics</a:t>
            </a:r>
          </a:p>
          <a:p>
            <a:pPr algn="ctr"/>
            <a:r>
              <a:rPr lang="de-CH" smtClean="0"/>
              <a:t>(NOC, NOM, WMC, Complexity, ...)</a:t>
            </a:r>
          </a:p>
          <a:p>
            <a:pPr algn="ctr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2644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Static source code analysis?</a:t>
            </a:r>
            <a:endParaRPr lang="en-US"/>
          </a:p>
        </p:txBody>
      </p:sp>
      <p:pic>
        <p:nvPicPr>
          <p:cNvPr id="13" name="Picture 12" descr="2014-12-03-134614_148x633_scrot.png"/>
          <p:cNvPicPr>
            <a:picLocks noChangeAspect="1"/>
          </p:cNvPicPr>
          <p:nvPr/>
        </p:nvPicPr>
        <p:blipFill>
          <a:blip r:embed="rId2"/>
          <a:srcRect t="303"/>
          <a:stretch>
            <a:fillRect/>
          </a:stretch>
        </p:blipFill>
        <p:spPr>
          <a:xfrm>
            <a:off x="672939" y="1500174"/>
            <a:ext cx="1082950" cy="4617754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83</a:t>
            </a:fld>
            <a:endParaRPr lang="de-CH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3929066"/>
            <a:ext cx="2214578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1" smtClean="0"/>
              <a:t>Practice</a:t>
            </a:r>
          </a:p>
          <a:p>
            <a:pPr algn="r"/>
            <a:r>
              <a:rPr lang="de-CH" smtClean="0"/>
              <a:t>code smells refactoring advice</a:t>
            </a:r>
          </a:p>
          <a:p>
            <a:pPr algn="r"/>
            <a:r>
              <a:rPr lang="de-CH" smtClean="0"/>
              <a:t>hot-spot detection bug prediction</a:t>
            </a:r>
            <a:endParaRPr lang="en-US" smtClean="0"/>
          </a:p>
        </p:txBody>
      </p:sp>
      <p:grpSp>
        <p:nvGrpSpPr>
          <p:cNvPr id="3" name="Group 349"/>
          <p:cNvGrpSpPr/>
          <p:nvPr/>
        </p:nvGrpSpPr>
        <p:grpSpPr>
          <a:xfrm>
            <a:off x="7215206" y="2428868"/>
            <a:ext cx="1143008" cy="1143008"/>
            <a:chOff x="4713023" y="2714620"/>
            <a:chExt cx="643207" cy="643207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9"/>
          <p:cNvGrpSpPr/>
          <p:nvPr/>
        </p:nvGrpSpPr>
        <p:grpSpPr>
          <a:xfrm>
            <a:off x="7643834" y="1428736"/>
            <a:ext cx="1015589" cy="1143008"/>
            <a:chOff x="4784726" y="2714620"/>
            <a:chExt cx="571504" cy="643207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9"/>
          <p:cNvGrpSpPr/>
          <p:nvPr/>
        </p:nvGrpSpPr>
        <p:grpSpPr>
          <a:xfrm>
            <a:off x="6929454" y="1643050"/>
            <a:ext cx="381317" cy="888640"/>
            <a:chOff x="5141651" y="2857761"/>
            <a:chExt cx="214579" cy="500066"/>
          </a:xfrm>
        </p:grpSpPr>
        <p:cxnSp>
          <p:nvCxnSpPr>
            <p:cNvPr id="132" name="Straight Connector 131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Connector 157"/>
          <p:cNvCxnSpPr/>
          <p:nvPr/>
        </p:nvCxnSpPr>
        <p:spPr>
          <a:xfrm rot="10800000">
            <a:off x="7184234" y="2278857"/>
            <a:ext cx="526255" cy="276225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0800000" flipV="1">
            <a:off x="7055644" y="1693068"/>
            <a:ext cx="831056" cy="20717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8073628" y="2480073"/>
            <a:ext cx="230981" cy="161925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7697392" y="2096692"/>
            <a:ext cx="483392" cy="17145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V="1">
            <a:off x="7063979" y="2653904"/>
            <a:ext cx="395288" cy="15478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286000" y="2571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CH" smtClean="0"/>
              <a:t>Structure</a:t>
            </a:r>
          </a:p>
          <a:p>
            <a:pPr algn="ctr"/>
            <a:r>
              <a:rPr lang="de-CH" smtClean="0"/>
              <a:t>(Coupling, Inheritance, ...)</a:t>
            </a:r>
            <a:endParaRPr lang="en-US" smtClean="0"/>
          </a:p>
        </p:txBody>
      </p:sp>
      <p:sp>
        <p:nvSpPr>
          <p:cNvPr id="82" name="TextBox 81"/>
          <p:cNvSpPr txBox="1"/>
          <p:nvPr/>
        </p:nvSpPr>
        <p:spPr>
          <a:xfrm>
            <a:off x="2861211" y="1928802"/>
            <a:ext cx="3421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mtClean="0"/>
              <a:t>Simple Code Metrics</a:t>
            </a:r>
          </a:p>
          <a:p>
            <a:pPr algn="ctr"/>
            <a:r>
              <a:rPr lang="de-CH" smtClean="0"/>
              <a:t>(NOC, NOM, WMC, Complexity, ...)</a:t>
            </a:r>
          </a:p>
          <a:p>
            <a:pPr algn="ctr"/>
            <a:endParaRPr lang="de-CH" smtClean="0"/>
          </a:p>
        </p:txBody>
      </p:sp>
    </p:spTree>
    <p:extLst>
      <p:ext uri="{BB962C8B-B14F-4D97-AF65-F5344CB8AC3E}">
        <p14:creationId xmlns:p14="http://schemas.microsoft.com/office/powerpoint/2010/main" val="6668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Static source code analysis?</a:t>
            </a:r>
            <a:endParaRPr lang="en-US"/>
          </a:p>
        </p:txBody>
      </p:sp>
      <p:pic>
        <p:nvPicPr>
          <p:cNvPr id="13" name="Picture 12" descr="2014-12-03-134614_148x633_scrot.png"/>
          <p:cNvPicPr>
            <a:picLocks noChangeAspect="1"/>
          </p:cNvPicPr>
          <p:nvPr/>
        </p:nvPicPr>
        <p:blipFill>
          <a:blip r:embed="rId2"/>
          <a:srcRect t="303"/>
          <a:stretch>
            <a:fillRect/>
          </a:stretch>
        </p:blipFill>
        <p:spPr>
          <a:xfrm>
            <a:off x="672939" y="1500174"/>
            <a:ext cx="1082950" cy="4617754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84</a:t>
            </a:fld>
            <a:endParaRPr lang="de-CH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3929066"/>
            <a:ext cx="2214578" cy="150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b="1" smtClean="0"/>
              <a:t>Practice</a:t>
            </a:r>
          </a:p>
          <a:p>
            <a:pPr algn="r"/>
            <a:r>
              <a:rPr lang="de-CH" smtClean="0"/>
              <a:t>code smells refactoring advice</a:t>
            </a:r>
          </a:p>
          <a:p>
            <a:pPr algn="r"/>
            <a:r>
              <a:rPr lang="de-CH" smtClean="0"/>
              <a:t>hot-spot detection bug prediction</a:t>
            </a:r>
            <a:endParaRPr lang="en-US" smtClean="0"/>
          </a:p>
        </p:txBody>
      </p:sp>
      <p:sp>
        <p:nvSpPr>
          <p:cNvPr id="15" name="TextBox 14"/>
          <p:cNvSpPr txBox="1"/>
          <p:nvPr/>
        </p:nvSpPr>
        <p:spPr>
          <a:xfrm>
            <a:off x="4714876" y="3929066"/>
            <a:ext cx="3643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/>
              <a:t>Research</a:t>
            </a:r>
          </a:p>
          <a:p>
            <a:r>
              <a:rPr lang="de-CH" dirty="0" smtClean="0"/>
              <a:t>understanding software evolution </a:t>
            </a:r>
          </a:p>
          <a:p>
            <a:r>
              <a:rPr lang="de-CH" dirty="0" smtClean="0"/>
              <a:t>identifying patterns &amp;</a:t>
            </a:r>
          </a:p>
          <a:p>
            <a:r>
              <a:rPr lang="de-CH" dirty="0" smtClean="0"/>
              <a:t>anti-patterns</a:t>
            </a:r>
          </a:p>
          <a:p>
            <a:r>
              <a:rPr lang="de-CH" dirty="0" smtClean="0"/>
              <a:t>code quality assessment techniques</a:t>
            </a:r>
          </a:p>
          <a:p>
            <a:r>
              <a:rPr lang="de-CH" dirty="0" smtClean="0"/>
              <a:t>...</a:t>
            </a:r>
          </a:p>
          <a:p>
            <a:r>
              <a:rPr lang="de-CH" dirty="0" smtClean="0"/>
              <a:t>→ code studies</a:t>
            </a:r>
            <a:endParaRPr lang="en-US" dirty="0" smtClean="0"/>
          </a:p>
        </p:txBody>
      </p:sp>
      <p:grpSp>
        <p:nvGrpSpPr>
          <p:cNvPr id="3" name="Group 349"/>
          <p:cNvGrpSpPr/>
          <p:nvPr/>
        </p:nvGrpSpPr>
        <p:grpSpPr>
          <a:xfrm>
            <a:off x="7215206" y="2428868"/>
            <a:ext cx="1143008" cy="1143008"/>
            <a:chOff x="4713023" y="2714620"/>
            <a:chExt cx="643207" cy="643207"/>
          </a:xfrm>
        </p:grpSpPr>
        <p:cxnSp>
          <p:nvCxnSpPr>
            <p:cNvPr id="17" name="Straight Connector 16"/>
            <p:cNvCxnSpPr/>
            <p:nvPr/>
          </p:nvCxnSpPr>
          <p:spPr>
            <a:xfrm rot="5400000">
              <a:off x="4963321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4999437" y="3215083"/>
              <a:ext cx="72232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963321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4927602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71328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677569" y="317896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478472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713288" y="3071810"/>
              <a:ext cx="142876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4784726" y="3000372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820445" y="3107529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4784991" y="3071810"/>
              <a:ext cx="285487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927602" y="3000372"/>
              <a:ext cx="71438" cy="70644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85616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49"/>
          <p:cNvGrpSpPr/>
          <p:nvPr/>
        </p:nvGrpSpPr>
        <p:grpSpPr>
          <a:xfrm>
            <a:off x="7643834" y="1428736"/>
            <a:ext cx="1015589" cy="1143008"/>
            <a:chOff x="4784726" y="2714620"/>
            <a:chExt cx="571504" cy="643207"/>
          </a:xfrm>
        </p:grpSpPr>
        <p:cxnSp>
          <p:nvCxnSpPr>
            <p:cNvPr id="92" name="Straight Connector 91"/>
            <p:cNvCxnSpPr/>
            <p:nvPr/>
          </p:nvCxnSpPr>
          <p:spPr>
            <a:xfrm rot="5400000" flipH="1" flipV="1">
              <a:off x="4999040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4820180" y="2964653"/>
              <a:ext cx="50033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5070478" y="2714620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5106197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5214942" y="2930522"/>
              <a:ext cx="71438" cy="6826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H="1">
              <a:off x="5071272" y="2858290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5106197" y="296465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4963321" y="2821777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784726" y="2714620"/>
              <a:ext cx="285752" cy="285752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891883" y="289321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856958" y="2929728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927602" y="2928934"/>
              <a:ext cx="73026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5070478" y="3071810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9"/>
          <p:cNvGrpSpPr/>
          <p:nvPr/>
        </p:nvGrpSpPr>
        <p:grpSpPr>
          <a:xfrm>
            <a:off x="6929454" y="1643050"/>
            <a:ext cx="381317" cy="888640"/>
            <a:chOff x="5141651" y="2857761"/>
            <a:chExt cx="214579" cy="500066"/>
          </a:xfrm>
        </p:grpSpPr>
        <p:cxnSp>
          <p:nvCxnSpPr>
            <p:cNvPr id="132" name="Straight Connector 131"/>
            <p:cNvCxnSpPr/>
            <p:nvPr/>
          </p:nvCxnSpPr>
          <p:spPr>
            <a:xfrm rot="5400000">
              <a:off x="4999040" y="3071810"/>
              <a:ext cx="42862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5142710" y="3001166"/>
              <a:ext cx="71438" cy="6985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5213354" y="3000372"/>
              <a:ext cx="142876" cy="142876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141916" y="3143248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5106197" y="3250405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5213089" y="3143248"/>
              <a:ext cx="143141" cy="265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16200000" flipH="1">
              <a:off x="5213354" y="3214686"/>
              <a:ext cx="71438" cy="71438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5249073" y="3321843"/>
              <a:ext cx="71438" cy="529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8" name="Straight Connector 157"/>
          <p:cNvCxnSpPr/>
          <p:nvPr/>
        </p:nvCxnSpPr>
        <p:spPr>
          <a:xfrm rot="10800000">
            <a:off x="7184234" y="2278857"/>
            <a:ext cx="526255" cy="276225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rot="10800000" flipV="1">
            <a:off x="7055644" y="1693068"/>
            <a:ext cx="831056" cy="20717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 flipH="1" flipV="1">
            <a:off x="8073628" y="2480073"/>
            <a:ext cx="230981" cy="161925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rot="5400000" flipH="1" flipV="1">
            <a:off x="7697392" y="2096692"/>
            <a:ext cx="483392" cy="17145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V="1">
            <a:off x="7063979" y="2653904"/>
            <a:ext cx="395288" cy="154780"/>
          </a:xfrm>
          <a:prstGeom prst="line">
            <a:avLst/>
          </a:prstGeom>
          <a:ln w="19050" cap="rnd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286000" y="257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CH" smtClean="0"/>
              <a:t>Structure</a:t>
            </a:r>
          </a:p>
          <a:p>
            <a:pPr algn="ctr"/>
            <a:r>
              <a:rPr lang="de-CH" smtClean="0"/>
              <a:t>(Coupling, Inheritance, ...)</a:t>
            </a:r>
            <a:endParaRPr lang="en-US" smtClean="0"/>
          </a:p>
        </p:txBody>
      </p:sp>
      <p:sp>
        <p:nvSpPr>
          <p:cNvPr id="82" name="TextBox 81"/>
          <p:cNvSpPr txBox="1"/>
          <p:nvPr/>
        </p:nvSpPr>
        <p:spPr>
          <a:xfrm>
            <a:off x="2861211" y="1928802"/>
            <a:ext cx="342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Simple Code Metrics</a:t>
            </a:r>
          </a:p>
          <a:p>
            <a:pPr algn="ctr"/>
            <a:r>
              <a:rPr lang="de-CH" dirty="0" smtClean="0"/>
              <a:t>(NOC, NOM, WMC, Complexity, ...)</a:t>
            </a:r>
          </a:p>
        </p:txBody>
      </p:sp>
    </p:spTree>
    <p:extLst>
      <p:ext uri="{BB962C8B-B14F-4D97-AF65-F5344CB8AC3E}">
        <p14:creationId xmlns:p14="http://schemas.microsoft.com/office/powerpoint/2010/main" val="23578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smtClean="0"/>
              <a:t>(Many) existing studies</a:t>
            </a:r>
            <a:endParaRPr lang="en-US" dirty="0"/>
          </a:p>
        </p:txBody>
      </p:sp>
      <p:sp>
        <p:nvSpPr>
          <p:cNvPr id="1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85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6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(Many) existing studies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oup 60"/>
          <p:cNvGrpSpPr/>
          <p:nvPr/>
        </p:nvGrpSpPr>
        <p:grpSpPr>
          <a:xfrm>
            <a:off x="3000364" y="3714752"/>
            <a:ext cx="345244" cy="439401"/>
            <a:chOff x="1312409" y="3561103"/>
            <a:chExt cx="785818" cy="1000132"/>
          </a:xfrm>
        </p:grpSpPr>
        <p:sp>
          <p:nvSpPr>
            <p:cNvPr id="408" name="Can 40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" name="Picture 40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" name="Group 60"/>
          <p:cNvGrpSpPr/>
          <p:nvPr/>
        </p:nvGrpSpPr>
        <p:grpSpPr>
          <a:xfrm>
            <a:off x="3786182" y="3714752"/>
            <a:ext cx="345244" cy="439401"/>
            <a:chOff x="1312409" y="3561103"/>
            <a:chExt cx="785818" cy="1000132"/>
          </a:xfrm>
        </p:grpSpPr>
        <p:sp>
          <p:nvSpPr>
            <p:cNvPr id="411" name="Can 410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2" name="Picture 411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5" name="Group 60"/>
          <p:cNvGrpSpPr/>
          <p:nvPr/>
        </p:nvGrpSpPr>
        <p:grpSpPr>
          <a:xfrm>
            <a:off x="428596" y="5000636"/>
            <a:ext cx="345244" cy="439401"/>
            <a:chOff x="1312409" y="3561103"/>
            <a:chExt cx="785818" cy="1000132"/>
          </a:xfrm>
        </p:grpSpPr>
        <p:sp>
          <p:nvSpPr>
            <p:cNvPr id="414" name="Can 413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5" name="Picture 414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6" name="Group 60"/>
          <p:cNvGrpSpPr/>
          <p:nvPr/>
        </p:nvGrpSpPr>
        <p:grpSpPr>
          <a:xfrm>
            <a:off x="3500430" y="4572008"/>
            <a:ext cx="345244" cy="439401"/>
            <a:chOff x="1312409" y="3561103"/>
            <a:chExt cx="785818" cy="1000132"/>
          </a:xfrm>
        </p:grpSpPr>
        <p:sp>
          <p:nvSpPr>
            <p:cNvPr id="417" name="Can 416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8" name="Picture 417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7" name="Group 60"/>
          <p:cNvGrpSpPr/>
          <p:nvPr/>
        </p:nvGrpSpPr>
        <p:grpSpPr>
          <a:xfrm>
            <a:off x="4214810" y="2928934"/>
            <a:ext cx="345244" cy="439401"/>
            <a:chOff x="1312409" y="3561103"/>
            <a:chExt cx="785818" cy="1000132"/>
          </a:xfrm>
        </p:grpSpPr>
        <p:sp>
          <p:nvSpPr>
            <p:cNvPr id="420" name="Can 41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1" name="Picture 42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8" name="Group 60"/>
          <p:cNvGrpSpPr/>
          <p:nvPr/>
        </p:nvGrpSpPr>
        <p:grpSpPr>
          <a:xfrm>
            <a:off x="4214810" y="4286256"/>
            <a:ext cx="345244" cy="439401"/>
            <a:chOff x="1312409" y="3561103"/>
            <a:chExt cx="785818" cy="1000132"/>
          </a:xfrm>
        </p:grpSpPr>
        <p:sp>
          <p:nvSpPr>
            <p:cNvPr id="423" name="Can 422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4" name="Picture 423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9" name="Group 60"/>
          <p:cNvGrpSpPr/>
          <p:nvPr/>
        </p:nvGrpSpPr>
        <p:grpSpPr>
          <a:xfrm>
            <a:off x="1285852" y="3714752"/>
            <a:ext cx="345244" cy="439401"/>
            <a:chOff x="1312409" y="3561103"/>
            <a:chExt cx="785818" cy="1000132"/>
          </a:xfrm>
        </p:grpSpPr>
        <p:sp>
          <p:nvSpPr>
            <p:cNvPr id="426" name="Can 425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7" name="Picture 426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0" name="Group 60"/>
          <p:cNvGrpSpPr/>
          <p:nvPr/>
        </p:nvGrpSpPr>
        <p:grpSpPr>
          <a:xfrm>
            <a:off x="5429256" y="3429000"/>
            <a:ext cx="345244" cy="439401"/>
            <a:chOff x="1312409" y="3561103"/>
            <a:chExt cx="785818" cy="1000132"/>
          </a:xfrm>
        </p:grpSpPr>
        <p:sp>
          <p:nvSpPr>
            <p:cNvPr id="429" name="Can 428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0" name="Picture 429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1" name="Group 60"/>
          <p:cNvGrpSpPr/>
          <p:nvPr/>
        </p:nvGrpSpPr>
        <p:grpSpPr>
          <a:xfrm>
            <a:off x="6000760" y="3786190"/>
            <a:ext cx="345244" cy="439401"/>
            <a:chOff x="1312409" y="3561103"/>
            <a:chExt cx="785818" cy="1000132"/>
          </a:xfrm>
        </p:grpSpPr>
        <p:sp>
          <p:nvSpPr>
            <p:cNvPr id="432" name="Can 431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3" name="Picture 432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2" name="Group 60"/>
          <p:cNvGrpSpPr/>
          <p:nvPr/>
        </p:nvGrpSpPr>
        <p:grpSpPr>
          <a:xfrm>
            <a:off x="4786314" y="3929066"/>
            <a:ext cx="345244" cy="439401"/>
            <a:chOff x="1312409" y="3561103"/>
            <a:chExt cx="785818" cy="1000132"/>
          </a:xfrm>
        </p:grpSpPr>
        <p:sp>
          <p:nvSpPr>
            <p:cNvPr id="435" name="Can 434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6" name="Picture 435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3" name="Group 60"/>
          <p:cNvGrpSpPr/>
          <p:nvPr/>
        </p:nvGrpSpPr>
        <p:grpSpPr>
          <a:xfrm>
            <a:off x="5643570" y="4572008"/>
            <a:ext cx="345244" cy="439401"/>
            <a:chOff x="1312409" y="3561103"/>
            <a:chExt cx="785818" cy="1000132"/>
          </a:xfrm>
        </p:grpSpPr>
        <p:sp>
          <p:nvSpPr>
            <p:cNvPr id="438" name="Can 43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9" name="Picture 43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4" name="Group 60"/>
          <p:cNvGrpSpPr/>
          <p:nvPr/>
        </p:nvGrpSpPr>
        <p:grpSpPr>
          <a:xfrm>
            <a:off x="6286512" y="2428868"/>
            <a:ext cx="345244" cy="439401"/>
            <a:chOff x="1312409" y="3561103"/>
            <a:chExt cx="785818" cy="1000132"/>
          </a:xfrm>
        </p:grpSpPr>
        <p:sp>
          <p:nvSpPr>
            <p:cNvPr id="441" name="Can 440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2" name="Picture 441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5" name="Group 60"/>
          <p:cNvGrpSpPr/>
          <p:nvPr/>
        </p:nvGrpSpPr>
        <p:grpSpPr>
          <a:xfrm>
            <a:off x="6613956" y="4566621"/>
            <a:ext cx="345244" cy="439401"/>
            <a:chOff x="1312409" y="3561103"/>
            <a:chExt cx="785818" cy="1000132"/>
          </a:xfrm>
        </p:grpSpPr>
        <p:sp>
          <p:nvSpPr>
            <p:cNvPr id="444" name="Can 443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5" name="Picture 444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6" name="Group 60"/>
          <p:cNvGrpSpPr/>
          <p:nvPr/>
        </p:nvGrpSpPr>
        <p:grpSpPr>
          <a:xfrm>
            <a:off x="3500430" y="2928934"/>
            <a:ext cx="345244" cy="439401"/>
            <a:chOff x="1312409" y="3561103"/>
            <a:chExt cx="785818" cy="1000132"/>
          </a:xfrm>
        </p:grpSpPr>
        <p:sp>
          <p:nvSpPr>
            <p:cNvPr id="447" name="Can 446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8" name="Picture 447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7" name="Group 60"/>
          <p:cNvGrpSpPr/>
          <p:nvPr/>
        </p:nvGrpSpPr>
        <p:grpSpPr>
          <a:xfrm>
            <a:off x="4857752" y="3214686"/>
            <a:ext cx="345244" cy="439401"/>
            <a:chOff x="1312409" y="3561103"/>
            <a:chExt cx="785818" cy="1000132"/>
          </a:xfrm>
        </p:grpSpPr>
        <p:sp>
          <p:nvSpPr>
            <p:cNvPr id="450" name="Can 44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1" name="Picture 45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8" name="Group 60"/>
          <p:cNvGrpSpPr/>
          <p:nvPr/>
        </p:nvGrpSpPr>
        <p:grpSpPr>
          <a:xfrm>
            <a:off x="4929190" y="5000636"/>
            <a:ext cx="345244" cy="439401"/>
            <a:chOff x="1312409" y="3561103"/>
            <a:chExt cx="785818" cy="1000132"/>
          </a:xfrm>
        </p:grpSpPr>
        <p:sp>
          <p:nvSpPr>
            <p:cNvPr id="453" name="Can 452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4" name="Picture 453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9" name="Group 60"/>
          <p:cNvGrpSpPr/>
          <p:nvPr/>
        </p:nvGrpSpPr>
        <p:grpSpPr>
          <a:xfrm>
            <a:off x="3143240" y="5214950"/>
            <a:ext cx="345244" cy="439401"/>
            <a:chOff x="1312409" y="3561103"/>
            <a:chExt cx="785818" cy="1000132"/>
          </a:xfrm>
        </p:grpSpPr>
        <p:sp>
          <p:nvSpPr>
            <p:cNvPr id="456" name="Can 455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7" name="Picture 456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0" name="Group 60"/>
          <p:cNvGrpSpPr/>
          <p:nvPr/>
        </p:nvGrpSpPr>
        <p:grpSpPr>
          <a:xfrm>
            <a:off x="3786182" y="5500702"/>
            <a:ext cx="345244" cy="439401"/>
            <a:chOff x="1312409" y="3561103"/>
            <a:chExt cx="785818" cy="1000132"/>
          </a:xfrm>
        </p:grpSpPr>
        <p:sp>
          <p:nvSpPr>
            <p:cNvPr id="459" name="Can 458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0" name="Picture 459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1" name="Group 60"/>
          <p:cNvGrpSpPr/>
          <p:nvPr/>
        </p:nvGrpSpPr>
        <p:grpSpPr>
          <a:xfrm>
            <a:off x="6143636" y="5214950"/>
            <a:ext cx="345244" cy="439401"/>
            <a:chOff x="1312409" y="3561103"/>
            <a:chExt cx="785818" cy="1000132"/>
          </a:xfrm>
        </p:grpSpPr>
        <p:sp>
          <p:nvSpPr>
            <p:cNvPr id="462" name="Can 461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3" name="Picture 462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2" name="Group 60"/>
          <p:cNvGrpSpPr/>
          <p:nvPr/>
        </p:nvGrpSpPr>
        <p:grpSpPr>
          <a:xfrm>
            <a:off x="5429256" y="5429264"/>
            <a:ext cx="345244" cy="439401"/>
            <a:chOff x="1312409" y="3561103"/>
            <a:chExt cx="785818" cy="1000132"/>
          </a:xfrm>
        </p:grpSpPr>
        <p:sp>
          <p:nvSpPr>
            <p:cNvPr id="465" name="Can 464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6" name="Picture 465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3" name="Group 60"/>
          <p:cNvGrpSpPr/>
          <p:nvPr/>
        </p:nvGrpSpPr>
        <p:grpSpPr>
          <a:xfrm>
            <a:off x="2428860" y="5429264"/>
            <a:ext cx="345244" cy="439401"/>
            <a:chOff x="1312409" y="3561103"/>
            <a:chExt cx="785818" cy="1000132"/>
          </a:xfrm>
        </p:grpSpPr>
        <p:sp>
          <p:nvSpPr>
            <p:cNvPr id="468" name="Can 46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9" name="Picture 46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4" name="Group 60"/>
          <p:cNvGrpSpPr/>
          <p:nvPr/>
        </p:nvGrpSpPr>
        <p:grpSpPr>
          <a:xfrm>
            <a:off x="8286776" y="3571876"/>
            <a:ext cx="345244" cy="439401"/>
            <a:chOff x="1312409" y="3561103"/>
            <a:chExt cx="785818" cy="1000132"/>
          </a:xfrm>
        </p:grpSpPr>
        <p:sp>
          <p:nvSpPr>
            <p:cNvPr id="471" name="Can 470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2" name="Picture 471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5" name="Group 60"/>
          <p:cNvGrpSpPr/>
          <p:nvPr/>
        </p:nvGrpSpPr>
        <p:grpSpPr>
          <a:xfrm>
            <a:off x="7572396" y="3071810"/>
            <a:ext cx="345244" cy="439401"/>
            <a:chOff x="1312409" y="3561103"/>
            <a:chExt cx="785818" cy="1000132"/>
          </a:xfrm>
        </p:grpSpPr>
        <p:sp>
          <p:nvSpPr>
            <p:cNvPr id="474" name="Can 473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5" name="Picture 474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7" name="Group 60"/>
          <p:cNvGrpSpPr/>
          <p:nvPr/>
        </p:nvGrpSpPr>
        <p:grpSpPr>
          <a:xfrm>
            <a:off x="6572264" y="3714752"/>
            <a:ext cx="345244" cy="439401"/>
            <a:chOff x="1312409" y="3561103"/>
            <a:chExt cx="785818" cy="1000132"/>
          </a:xfrm>
        </p:grpSpPr>
        <p:sp>
          <p:nvSpPr>
            <p:cNvPr id="477" name="Can 476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8" name="Picture 477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8" name="Group 60"/>
          <p:cNvGrpSpPr/>
          <p:nvPr/>
        </p:nvGrpSpPr>
        <p:grpSpPr>
          <a:xfrm>
            <a:off x="7358082" y="3714752"/>
            <a:ext cx="345244" cy="439401"/>
            <a:chOff x="1312409" y="3561103"/>
            <a:chExt cx="785818" cy="1000132"/>
          </a:xfrm>
        </p:grpSpPr>
        <p:sp>
          <p:nvSpPr>
            <p:cNvPr id="480" name="Can 47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1" name="Picture 48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9" name="Group 60"/>
          <p:cNvGrpSpPr/>
          <p:nvPr/>
        </p:nvGrpSpPr>
        <p:grpSpPr>
          <a:xfrm>
            <a:off x="8215338" y="2571744"/>
            <a:ext cx="345244" cy="439401"/>
            <a:chOff x="1312409" y="3561103"/>
            <a:chExt cx="785818" cy="1000132"/>
          </a:xfrm>
        </p:grpSpPr>
        <p:sp>
          <p:nvSpPr>
            <p:cNvPr id="483" name="Can 482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4" name="Picture 483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30" name="Group 60"/>
          <p:cNvGrpSpPr/>
          <p:nvPr/>
        </p:nvGrpSpPr>
        <p:grpSpPr>
          <a:xfrm>
            <a:off x="7643834" y="4357694"/>
            <a:ext cx="345244" cy="439401"/>
            <a:chOff x="1312409" y="3561103"/>
            <a:chExt cx="785818" cy="1000132"/>
          </a:xfrm>
        </p:grpSpPr>
        <p:sp>
          <p:nvSpPr>
            <p:cNvPr id="486" name="Can 485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7" name="Picture 486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31" name="Group 60"/>
          <p:cNvGrpSpPr/>
          <p:nvPr/>
        </p:nvGrpSpPr>
        <p:grpSpPr>
          <a:xfrm>
            <a:off x="5857884" y="2714620"/>
            <a:ext cx="345244" cy="439401"/>
            <a:chOff x="1312409" y="3561103"/>
            <a:chExt cx="785818" cy="1000132"/>
          </a:xfrm>
        </p:grpSpPr>
        <p:sp>
          <p:nvSpPr>
            <p:cNvPr id="489" name="Can 488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0" name="Picture 489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49" name="Group 60"/>
          <p:cNvGrpSpPr/>
          <p:nvPr/>
        </p:nvGrpSpPr>
        <p:grpSpPr>
          <a:xfrm>
            <a:off x="1714480" y="2143116"/>
            <a:ext cx="345244" cy="439401"/>
            <a:chOff x="1312409" y="3561103"/>
            <a:chExt cx="785818" cy="1000132"/>
          </a:xfrm>
        </p:grpSpPr>
        <p:sp>
          <p:nvSpPr>
            <p:cNvPr id="492" name="Can 491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3" name="Picture 492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52" name="Group 60"/>
          <p:cNvGrpSpPr/>
          <p:nvPr/>
        </p:nvGrpSpPr>
        <p:grpSpPr>
          <a:xfrm>
            <a:off x="2214546" y="2428868"/>
            <a:ext cx="345244" cy="439401"/>
            <a:chOff x="1312409" y="3561103"/>
            <a:chExt cx="785818" cy="1000132"/>
          </a:xfrm>
        </p:grpSpPr>
        <p:sp>
          <p:nvSpPr>
            <p:cNvPr id="495" name="Can 494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6" name="Picture 495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55" name="Group 60"/>
          <p:cNvGrpSpPr/>
          <p:nvPr/>
        </p:nvGrpSpPr>
        <p:grpSpPr>
          <a:xfrm>
            <a:off x="2643174" y="2989599"/>
            <a:ext cx="345244" cy="439401"/>
            <a:chOff x="1312409" y="3561103"/>
            <a:chExt cx="785818" cy="1000132"/>
          </a:xfrm>
        </p:grpSpPr>
        <p:sp>
          <p:nvSpPr>
            <p:cNvPr id="498" name="Can 49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9" name="Picture 49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58" name="Group 60"/>
          <p:cNvGrpSpPr/>
          <p:nvPr/>
        </p:nvGrpSpPr>
        <p:grpSpPr>
          <a:xfrm>
            <a:off x="1928794" y="3286124"/>
            <a:ext cx="345244" cy="439401"/>
            <a:chOff x="1312409" y="3561103"/>
            <a:chExt cx="785818" cy="1000132"/>
          </a:xfrm>
        </p:grpSpPr>
        <p:sp>
          <p:nvSpPr>
            <p:cNvPr id="501" name="Can 500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2" name="Picture 501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61" name="Group 60"/>
          <p:cNvGrpSpPr/>
          <p:nvPr/>
        </p:nvGrpSpPr>
        <p:grpSpPr>
          <a:xfrm>
            <a:off x="500034" y="3714752"/>
            <a:ext cx="345244" cy="439401"/>
            <a:chOff x="1312409" y="3561103"/>
            <a:chExt cx="785818" cy="1000132"/>
          </a:xfrm>
        </p:grpSpPr>
        <p:sp>
          <p:nvSpPr>
            <p:cNvPr id="504" name="Can 503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5" name="Picture 504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64" name="Group 60"/>
          <p:cNvGrpSpPr/>
          <p:nvPr/>
        </p:nvGrpSpPr>
        <p:grpSpPr>
          <a:xfrm>
            <a:off x="2643174" y="4357694"/>
            <a:ext cx="345244" cy="439401"/>
            <a:chOff x="1312409" y="3561103"/>
            <a:chExt cx="785818" cy="1000132"/>
          </a:xfrm>
        </p:grpSpPr>
        <p:sp>
          <p:nvSpPr>
            <p:cNvPr id="507" name="Can 506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8" name="Picture 507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67" name="Group 60"/>
          <p:cNvGrpSpPr/>
          <p:nvPr/>
        </p:nvGrpSpPr>
        <p:grpSpPr>
          <a:xfrm>
            <a:off x="857224" y="4357694"/>
            <a:ext cx="345244" cy="439401"/>
            <a:chOff x="1312409" y="3561103"/>
            <a:chExt cx="785818" cy="1000132"/>
          </a:xfrm>
        </p:grpSpPr>
        <p:sp>
          <p:nvSpPr>
            <p:cNvPr id="510" name="Can 50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1" name="Picture 51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70" name="Group 60"/>
          <p:cNvGrpSpPr/>
          <p:nvPr/>
        </p:nvGrpSpPr>
        <p:grpSpPr>
          <a:xfrm>
            <a:off x="6786578" y="5357826"/>
            <a:ext cx="345244" cy="439401"/>
            <a:chOff x="1312409" y="3561103"/>
            <a:chExt cx="785818" cy="1000132"/>
          </a:xfrm>
        </p:grpSpPr>
        <p:sp>
          <p:nvSpPr>
            <p:cNvPr id="513" name="Can 512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4" name="Picture 513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73" name="Group 60"/>
          <p:cNvGrpSpPr/>
          <p:nvPr/>
        </p:nvGrpSpPr>
        <p:grpSpPr>
          <a:xfrm>
            <a:off x="8143900" y="5357826"/>
            <a:ext cx="345244" cy="439401"/>
            <a:chOff x="1312409" y="3561103"/>
            <a:chExt cx="785818" cy="1000132"/>
          </a:xfrm>
        </p:grpSpPr>
        <p:sp>
          <p:nvSpPr>
            <p:cNvPr id="516" name="Can 515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7" name="Picture 516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76" name="Group 60"/>
          <p:cNvGrpSpPr/>
          <p:nvPr/>
        </p:nvGrpSpPr>
        <p:grpSpPr>
          <a:xfrm>
            <a:off x="8286776" y="4643446"/>
            <a:ext cx="345244" cy="439401"/>
            <a:chOff x="1312409" y="3561103"/>
            <a:chExt cx="785818" cy="1000132"/>
          </a:xfrm>
        </p:grpSpPr>
        <p:sp>
          <p:nvSpPr>
            <p:cNvPr id="519" name="Can 518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0" name="Picture 519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79" name="Group 60"/>
          <p:cNvGrpSpPr/>
          <p:nvPr/>
        </p:nvGrpSpPr>
        <p:grpSpPr>
          <a:xfrm>
            <a:off x="7215206" y="4852374"/>
            <a:ext cx="345244" cy="439401"/>
            <a:chOff x="1312409" y="3561103"/>
            <a:chExt cx="785818" cy="1000132"/>
          </a:xfrm>
        </p:grpSpPr>
        <p:sp>
          <p:nvSpPr>
            <p:cNvPr id="522" name="Can 521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3" name="Picture 522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82" name="Group 60"/>
          <p:cNvGrpSpPr/>
          <p:nvPr/>
        </p:nvGrpSpPr>
        <p:grpSpPr>
          <a:xfrm>
            <a:off x="928662" y="2285992"/>
            <a:ext cx="345244" cy="439401"/>
            <a:chOff x="1312409" y="3561103"/>
            <a:chExt cx="785818" cy="1000132"/>
          </a:xfrm>
        </p:grpSpPr>
        <p:sp>
          <p:nvSpPr>
            <p:cNvPr id="525" name="Can 524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6" name="Picture 525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85" name="Group 60"/>
          <p:cNvGrpSpPr/>
          <p:nvPr/>
        </p:nvGrpSpPr>
        <p:grpSpPr>
          <a:xfrm>
            <a:off x="1357290" y="2989599"/>
            <a:ext cx="345244" cy="439401"/>
            <a:chOff x="1312409" y="3561103"/>
            <a:chExt cx="785818" cy="1000132"/>
          </a:xfrm>
        </p:grpSpPr>
        <p:sp>
          <p:nvSpPr>
            <p:cNvPr id="528" name="Can 52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9" name="Picture 52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88" name="Group 60"/>
          <p:cNvGrpSpPr/>
          <p:nvPr/>
        </p:nvGrpSpPr>
        <p:grpSpPr>
          <a:xfrm>
            <a:off x="2000232" y="4143380"/>
            <a:ext cx="345244" cy="439401"/>
            <a:chOff x="1312409" y="3561103"/>
            <a:chExt cx="785818" cy="1000132"/>
          </a:xfrm>
        </p:grpSpPr>
        <p:sp>
          <p:nvSpPr>
            <p:cNvPr id="531" name="Can 530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2" name="Picture 531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91" name="Group 60"/>
          <p:cNvGrpSpPr/>
          <p:nvPr/>
        </p:nvGrpSpPr>
        <p:grpSpPr>
          <a:xfrm>
            <a:off x="357158" y="2714620"/>
            <a:ext cx="345244" cy="439401"/>
            <a:chOff x="1312409" y="3561103"/>
            <a:chExt cx="785818" cy="1000132"/>
          </a:xfrm>
        </p:grpSpPr>
        <p:sp>
          <p:nvSpPr>
            <p:cNvPr id="534" name="Can 533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5" name="Picture 534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94" name="Group 60"/>
          <p:cNvGrpSpPr/>
          <p:nvPr/>
        </p:nvGrpSpPr>
        <p:grpSpPr>
          <a:xfrm>
            <a:off x="3714744" y="2357430"/>
            <a:ext cx="345244" cy="439401"/>
            <a:chOff x="1312409" y="3561103"/>
            <a:chExt cx="785818" cy="1000132"/>
          </a:xfrm>
        </p:grpSpPr>
        <p:sp>
          <p:nvSpPr>
            <p:cNvPr id="537" name="Can 536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8" name="Picture 537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97" name="Group 60"/>
          <p:cNvGrpSpPr/>
          <p:nvPr/>
        </p:nvGrpSpPr>
        <p:grpSpPr>
          <a:xfrm>
            <a:off x="3000364" y="2285992"/>
            <a:ext cx="345244" cy="439401"/>
            <a:chOff x="1312409" y="3561103"/>
            <a:chExt cx="785818" cy="1000132"/>
          </a:xfrm>
        </p:grpSpPr>
        <p:sp>
          <p:nvSpPr>
            <p:cNvPr id="540" name="Can 53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1" name="Picture 54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500" name="Group 60"/>
          <p:cNvGrpSpPr/>
          <p:nvPr/>
        </p:nvGrpSpPr>
        <p:grpSpPr>
          <a:xfrm>
            <a:off x="5072066" y="2357430"/>
            <a:ext cx="345244" cy="439401"/>
            <a:chOff x="1312409" y="3561103"/>
            <a:chExt cx="785818" cy="1000132"/>
          </a:xfrm>
        </p:grpSpPr>
        <p:sp>
          <p:nvSpPr>
            <p:cNvPr id="543" name="Can 542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4" name="Picture 543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503" name="Group 60"/>
          <p:cNvGrpSpPr/>
          <p:nvPr/>
        </p:nvGrpSpPr>
        <p:grpSpPr>
          <a:xfrm>
            <a:off x="4572000" y="5715016"/>
            <a:ext cx="345244" cy="439401"/>
            <a:chOff x="1312409" y="3561103"/>
            <a:chExt cx="785818" cy="1000132"/>
          </a:xfrm>
        </p:grpSpPr>
        <p:sp>
          <p:nvSpPr>
            <p:cNvPr id="546" name="Can 545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7" name="Picture 546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506" name="Group 60"/>
          <p:cNvGrpSpPr/>
          <p:nvPr/>
        </p:nvGrpSpPr>
        <p:grpSpPr>
          <a:xfrm>
            <a:off x="7429520" y="2285992"/>
            <a:ext cx="345244" cy="439401"/>
            <a:chOff x="1312409" y="3561103"/>
            <a:chExt cx="785818" cy="1000132"/>
          </a:xfrm>
        </p:grpSpPr>
        <p:sp>
          <p:nvSpPr>
            <p:cNvPr id="549" name="Can 548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0" name="Picture 549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509" name="Group 60"/>
          <p:cNvGrpSpPr/>
          <p:nvPr/>
        </p:nvGrpSpPr>
        <p:grpSpPr>
          <a:xfrm>
            <a:off x="6715140" y="3000372"/>
            <a:ext cx="345244" cy="439401"/>
            <a:chOff x="1312409" y="3561103"/>
            <a:chExt cx="785818" cy="1000132"/>
          </a:xfrm>
        </p:grpSpPr>
        <p:sp>
          <p:nvSpPr>
            <p:cNvPr id="552" name="Can 551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3" name="Picture 552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64" name="Group 60"/>
          <p:cNvGrpSpPr/>
          <p:nvPr/>
        </p:nvGrpSpPr>
        <p:grpSpPr>
          <a:xfrm>
            <a:off x="7429520" y="5643578"/>
            <a:ext cx="345244" cy="439401"/>
            <a:chOff x="1312409" y="3561103"/>
            <a:chExt cx="785818" cy="1000132"/>
          </a:xfrm>
        </p:grpSpPr>
        <p:sp>
          <p:nvSpPr>
            <p:cNvPr id="555" name="Can 554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6" name="Picture 555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65" name="Group 60"/>
          <p:cNvGrpSpPr/>
          <p:nvPr/>
        </p:nvGrpSpPr>
        <p:grpSpPr>
          <a:xfrm>
            <a:off x="4143372" y="4929198"/>
            <a:ext cx="345244" cy="439401"/>
            <a:chOff x="1312409" y="3561103"/>
            <a:chExt cx="785818" cy="1000132"/>
          </a:xfrm>
        </p:grpSpPr>
        <p:sp>
          <p:nvSpPr>
            <p:cNvPr id="558" name="Can 55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9" name="Picture 55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66" name="Group 60"/>
          <p:cNvGrpSpPr/>
          <p:nvPr/>
        </p:nvGrpSpPr>
        <p:grpSpPr>
          <a:xfrm>
            <a:off x="1785918" y="4929198"/>
            <a:ext cx="345244" cy="439401"/>
            <a:chOff x="1312409" y="3561103"/>
            <a:chExt cx="785818" cy="1000132"/>
          </a:xfrm>
        </p:grpSpPr>
        <p:sp>
          <p:nvSpPr>
            <p:cNvPr id="561" name="Can 560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2" name="Picture 561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67" name="Group 60"/>
          <p:cNvGrpSpPr/>
          <p:nvPr/>
        </p:nvGrpSpPr>
        <p:grpSpPr>
          <a:xfrm>
            <a:off x="1142976" y="5214950"/>
            <a:ext cx="345244" cy="439401"/>
            <a:chOff x="1312409" y="3561103"/>
            <a:chExt cx="785818" cy="1000132"/>
          </a:xfrm>
        </p:grpSpPr>
        <p:sp>
          <p:nvSpPr>
            <p:cNvPr id="564" name="Can 563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5" name="Picture 564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86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602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(Many) existing studies</a:t>
            </a:r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 smtClean="0"/>
              <a:t>2g</a:t>
            </a:r>
            <a:endParaRPr lang="de-CH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investigate a small number of projects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5" name="Group 280"/>
          <p:cNvGrpSpPr/>
          <p:nvPr/>
        </p:nvGrpSpPr>
        <p:grpSpPr>
          <a:xfrm>
            <a:off x="3000364" y="2285992"/>
            <a:ext cx="345244" cy="439401"/>
            <a:chOff x="4628827" y="4082715"/>
            <a:chExt cx="345244" cy="439401"/>
          </a:xfrm>
        </p:grpSpPr>
        <p:sp>
          <p:nvSpPr>
            <p:cNvPr id="156" name="Can 155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7" name="Picture 156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179" name="Group 60"/>
          <p:cNvGrpSpPr/>
          <p:nvPr/>
        </p:nvGrpSpPr>
        <p:grpSpPr>
          <a:xfrm>
            <a:off x="5429256" y="3429000"/>
            <a:ext cx="345244" cy="439401"/>
            <a:chOff x="1312409" y="3561103"/>
            <a:chExt cx="785818" cy="1000132"/>
          </a:xfrm>
        </p:grpSpPr>
        <p:sp>
          <p:nvSpPr>
            <p:cNvPr id="180" name="Can 179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Picture 18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194" name="Group 60"/>
          <p:cNvGrpSpPr/>
          <p:nvPr/>
        </p:nvGrpSpPr>
        <p:grpSpPr>
          <a:xfrm>
            <a:off x="6613956" y="4566621"/>
            <a:ext cx="345244" cy="439401"/>
            <a:chOff x="1312409" y="3561103"/>
            <a:chExt cx="785818" cy="1000132"/>
          </a:xfrm>
        </p:grpSpPr>
        <p:sp>
          <p:nvSpPr>
            <p:cNvPr id="195" name="Can 194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6" name="Picture 195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246" name="Group 60"/>
          <p:cNvGrpSpPr/>
          <p:nvPr/>
        </p:nvGrpSpPr>
        <p:grpSpPr>
          <a:xfrm>
            <a:off x="7572396" y="3071810"/>
            <a:ext cx="345244" cy="439401"/>
            <a:chOff x="1312409" y="3561103"/>
            <a:chExt cx="785818" cy="1000132"/>
          </a:xfrm>
        </p:grpSpPr>
        <p:sp>
          <p:nvSpPr>
            <p:cNvPr id="247" name="Can 246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8" name="Picture 247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335" name="Group 60"/>
          <p:cNvGrpSpPr/>
          <p:nvPr/>
        </p:nvGrpSpPr>
        <p:grpSpPr>
          <a:xfrm>
            <a:off x="2643174" y="4357694"/>
            <a:ext cx="345244" cy="439401"/>
            <a:chOff x="1312409" y="3561103"/>
            <a:chExt cx="785818" cy="1000132"/>
          </a:xfrm>
        </p:grpSpPr>
        <p:sp>
          <p:nvSpPr>
            <p:cNvPr id="338" name="Can 33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1" name="Picture 340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392" name="Group 60"/>
          <p:cNvGrpSpPr/>
          <p:nvPr/>
        </p:nvGrpSpPr>
        <p:grpSpPr>
          <a:xfrm>
            <a:off x="1357290" y="2989599"/>
            <a:ext cx="345244" cy="439401"/>
            <a:chOff x="1312409" y="3561103"/>
            <a:chExt cx="785818" cy="1000132"/>
          </a:xfrm>
        </p:grpSpPr>
        <p:sp>
          <p:nvSpPr>
            <p:cNvPr id="393" name="Can 392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4" name="Picture 393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grpSp>
        <p:nvGrpSpPr>
          <p:cNvPr id="431" name="Group 280"/>
          <p:cNvGrpSpPr/>
          <p:nvPr/>
        </p:nvGrpSpPr>
        <p:grpSpPr>
          <a:xfrm>
            <a:off x="928662" y="2285992"/>
            <a:ext cx="345244" cy="439401"/>
            <a:chOff x="4628827" y="4082715"/>
            <a:chExt cx="345244" cy="439401"/>
          </a:xfrm>
        </p:grpSpPr>
        <p:sp>
          <p:nvSpPr>
            <p:cNvPr id="432" name="Can 431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3" name="Picture 432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34" name="Group 280"/>
          <p:cNvGrpSpPr/>
          <p:nvPr/>
        </p:nvGrpSpPr>
        <p:grpSpPr>
          <a:xfrm>
            <a:off x="1714480" y="2143116"/>
            <a:ext cx="345244" cy="439401"/>
            <a:chOff x="4628827" y="4082715"/>
            <a:chExt cx="345244" cy="439401"/>
          </a:xfrm>
        </p:grpSpPr>
        <p:sp>
          <p:nvSpPr>
            <p:cNvPr id="435" name="Can 434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6" name="Picture 435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37" name="Group 280"/>
          <p:cNvGrpSpPr/>
          <p:nvPr/>
        </p:nvGrpSpPr>
        <p:grpSpPr>
          <a:xfrm>
            <a:off x="2214546" y="2428868"/>
            <a:ext cx="345244" cy="439401"/>
            <a:chOff x="4628827" y="4082715"/>
            <a:chExt cx="345244" cy="439401"/>
          </a:xfrm>
        </p:grpSpPr>
        <p:sp>
          <p:nvSpPr>
            <p:cNvPr id="438" name="Can 437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9" name="Picture 438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40" name="Group 280"/>
          <p:cNvGrpSpPr/>
          <p:nvPr/>
        </p:nvGrpSpPr>
        <p:grpSpPr>
          <a:xfrm>
            <a:off x="3714744" y="2357430"/>
            <a:ext cx="345244" cy="439401"/>
            <a:chOff x="4628827" y="4082715"/>
            <a:chExt cx="345244" cy="439401"/>
          </a:xfrm>
        </p:grpSpPr>
        <p:sp>
          <p:nvSpPr>
            <p:cNvPr id="441" name="Can 440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2" name="Picture 441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46" name="Group 280"/>
          <p:cNvGrpSpPr/>
          <p:nvPr/>
        </p:nvGrpSpPr>
        <p:grpSpPr>
          <a:xfrm>
            <a:off x="357158" y="2714620"/>
            <a:ext cx="345244" cy="439401"/>
            <a:chOff x="4628827" y="4082715"/>
            <a:chExt cx="345244" cy="439401"/>
          </a:xfrm>
        </p:grpSpPr>
        <p:sp>
          <p:nvSpPr>
            <p:cNvPr id="447" name="Can 446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8" name="Picture 447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49" name="Group 280"/>
          <p:cNvGrpSpPr/>
          <p:nvPr/>
        </p:nvGrpSpPr>
        <p:grpSpPr>
          <a:xfrm>
            <a:off x="500034" y="3714752"/>
            <a:ext cx="345244" cy="439401"/>
            <a:chOff x="4628827" y="4082715"/>
            <a:chExt cx="345244" cy="439401"/>
          </a:xfrm>
        </p:grpSpPr>
        <p:sp>
          <p:nvSpPr>
            <p:cNvPr id="450" name="Can 449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1" name="Picture 450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52" name="Group 280"/>
          <p:cNvGrpSpPr/>
          <p:nvPr/>
        </p:nvGrpSpPr>
        <p:grpSpPr>
          <a:xfrm>
            <a:off x="857224" y="4357694"/>
            <a:ext cx="345244" cy="439401"/>
            <a:chOff x="4628827" y="4082715"/>
            <a:chExt cx="345244" cy="439401"/>
          </a:xfrm>
        </p:grpSpPr>
        <p:sp>
          <p:nvSpPr>
            <p:cNvPr id="453" name="Can 452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4" name="Picture 453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55" name="Group 280"/>
          <p:cNvGrpSpPr/>
          <p:nvPr/>
        </p:nvGrpSpPr>
        <p:grpSpPr>
          <a:xfrm>
            <a:off x="1285852" y="3714752"/>
            <a:ext cx="345244" cy="439401"/>
            <a:chOff x="4628827" y="4082715"/>
            <a:chExt cx="345244" cy="439401"/>
          </a:xfrm>
        </p:grpSpPr>
        <p:sp>
          <p:nvSpPr>
            <p:cNvPr id="456" name="Can 455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7" name="Picture 456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58" name="Group 280"/>
          <p:cNvGrpSpPr/>
          <p:nvPr/>
        </p:nvGrpSpPr>
        <p:grpSpPr>
          <a:xfrm>
            <a:off x="428596" y="5000636"/>
            <a:ext cx="345244" cy="439401"/>
            <a:chOff x="4628827" y="4082715"/>
            <a:chExt cx="345244" cy="439401"/>
          </a:xfrm>
        </p:grpSpPr>
        <p:sp>
          <p:nvSpPr>
            <p:cNvPr id="459" name="Can 458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0" name="Picture 459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61" name="Group 280"/>
          <p:cNvGrpSpPr/>
          <p:nvPr/>
        </p:nvGrpSpPr>
        <p:grpSpPr>
          <a:xfrm>
            <a:off x="1928794" y="3286124"/>
            <a:ext cx="345244" cy="439401"/>
            <a:chOff x="4628827" y="4082715"/>
            <a:chExt cx="345244" cy="439401"/>
          </a:xfrm>
        </p:grpSpPr>
        <p:sp>
          <p:nvSpPr>
            <p:cNvPr id="462" name="Can 461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3" name="Picture 462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64" name="Group 280"/>
          <p:cNvGrpSpPr/>
          <p:nvPr/>
        </p:nvGrpSpPr>
        <p:grpSpPr>
          <a:xfrm>
            <a:off x="2000232" y="4143380"/>
            <a:ext cx="345244" cy="439401"/>
            <a:chOff x="4628827" y="4082715"/>
            <a:chExt cx="345244" cy="439401"/>
          </a:xfrm>
        </p:grpSpPr>
        <p:sp>
          <p:nvSpPr>
            <p:cNvPr id="465" name="Can 464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6" name="Picture 465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67" name="Group 280"/>
          <p:cNvGrpSpPr/>
          <p:nvPr/>
        </p:nvGrpSpPr>
        <p:grpSpPr>
          <a:xfrm>
            <a:off x="1142976" y="5214950"/>
            <a:ext cx="345244" cy="439401"/>
            <a:chOff x="4628827" y="4082715"/>
            <a:chExt cx="345244" cy="439401"/>
          </a:xfrm>
        </p:grpSpPr>
        <p:sp>
          <p:nvSpPr>
            <p:cNvPr id="468" name="Can 467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9" name="Picture 468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70" name="Group 280"/>
          <p:cNvGrpSpPr/>
          <p:nvPr/>
        </p:nvGrpSpPr>
        <p:grpSpPr>
          <a:xfrm>
            <a:off x="1785918" y="4929198"/>
            <a:ext cx="345244" cy="439401"/>
            <a:chOff x="4628827" y="4082715"/>
            <a:chExt cx="345244" cy="439401"/>
          </a:xfrm>
        </p:grpSpPr>
        <p:sp>
          <p:nvSpPr>
            <p:cNvPr id="471" name="Can 470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2" name="Picture 471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76" name="Group 280"/>
          <p:cNvGrpSpPr/>
          <p:nvPr/>
        </p:nvGrpSpPr>
        <p:grpSpPr>
          <a:xfrm>
            <a:off x="2643174" y="2989599"/>
            <a:ext cx="345244" cy="439401"/>
            <a:chOff x="4628827" y="4082715"/>
            <a:chExt cx="345244" cy="439401"/>
          </a:xfrm>
        </p:grpSpPr>
        <p:sp>
          <p:nvSpPr>
            <p:cNvPr id="477" name="Can 476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8" name="Picture 477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79" name="Group 280"/>
          <p:cNvGrpSpPr/>
          <p:nvPr/>
        </p:nvGrpSpPr>
        <p:grpSpPr>
          <a:xfrm>
            <a:off x="3500430" y="2928934"/>
            <a:ext cx="345244" cy="439401"/>
            <a:chOff x="4628827" y="4082715"/>
            <a:chExt cx="345244" cy="439401"/>
          </a:xfrm>
        </p:grpSpPr>
        <p:sp>
          <p:nvSpPr>
            <p:cNvPr id="480" name="Can 479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1" name="Picture 480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82" name="Group 280"/>
          <p:cNvGrpSpPr/>
          <p:nvPr/>
        </p:nvGrpSpPr>
        <p:grpSpPr>
          <a:xfrm>
            <a:off x="2428860" y="5429264"/>
            <a:ext cx="345244" cy="439401"/>
            <a:chOff x="4628827" y="4082715"/>
            <a:chExt cx="345244" cy="439401"/>
          </a:xfrm>
        </p:grpSpPr>
        <p:sp>
          <p:nvSpPr>
            <p:cNvPr id="483" name="Can 482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4" name="Picture 483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85" name="Group 280"/>
          <p:cNvGrpSpPr/>
          <p:nvPr/>
        </p:nvGrpSpPr>
        <p:grpSpPr>
          <a:xfrm>
            <a:off x="3000364" y="3714752"/>
            <a:ext cx="345244" cy="439401"/>
            <a:chOff x="4628827" y="4082715"/>
            <a:chExt cx="345244" cy="439401"/>
          </a:xfrm>
        </p:grpSpPr>
        <p:sp>
          <p:nvSpPr>
            <p:cNvPr id="486" name="Can 485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7" name="Picture 486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88" name="Group 280"/>
          <p:cNvGrpSpPr/>
          <p:nvPr/>
        </p:nvGrpSpPr>
        <p:grpSpPr>
          <a:xfrm>
            <a:off x="4214810" y="2928934"/>
            <a:ext cx="345244" cy="439401"/>
            <a:chOff x="4628827" y="4082715"/>
            <a:chExt cx="345244" cy="439401"/>
          </a:xfrm>
        </p:grpSpPr>
        <p:sp>
          <p:nvSpPr>
            <p:cNvPr id="489" name="Can 488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0" name="Picture 489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91" name="Group 280"/>
          <p:cNvGrpSpPr/>
          <p:nvPr/>
        </p:nvGrpSpPr>
        <p:grpSpPr>
          <a:xfrm>
            <a:off x="3786182" y="3714752"/>
            <a:ext cx="345244" cy="439401"/>
            <a:chOff x="4628827" y="4082715"/>
            <a:chExt cx="345244" cy="439401"/>
          </a:xfrm>
        </p:grpSpPr>
        <p:sp>
          <p:nvSpPr>
            <p:cNvPr id="492" name="Can 491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3" name="Picture 492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94" name="Group 280"/>
          <p:cNvGrpSpPr/>
          <p:nvPr/>
        </p:nvGrpSpPr>
        <p:grpSpPr>
          <a:xfrm>
            <a:off x="3500430" y="4572008"/>
            <a:ext cx="345244" cy="439401"/>
            <a:chOff x="4628827" y="4082715"/>
            <a:chExt cx="345244" cy="439401"/>
          </a:xfrm>
        </p:grpSpPr>
        <p:sp>
          <p:nvSpPr>
            <p:cNvPr id="495" name="Can 494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6" name="Picture 495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497" name="Group 280"/>
          <p:cNvGrpSpPr/>
          <p:nvPr/>
        </p:nvGrpSpPr>
        <p:grpSpPr>
          <a:xfrm>
            <a:off x="3143240" y="5214950"/>
            <a:ext cx="345244" cy="439401"/>
            <a:chOff x="4628827" y="4082715"/>
            <a:chExt cx="345244" cy="439401"/>
          </a:xfrm>
        </p:grpSpPr>
        <p:sp>
          <p:nvSpPr>
            <p:cNvPr id="498" name="Can 497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9" name="Picture 498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00" name="Group 280"/>
          <p:cNvGrpSpPr/>
          <p:nvPr/>
        </p:nvGrpSpPr>
        <p:grpSpPr>
          <a:xfrm>
            <a:off x="5072066" y="2357430"/>
            <a:ext cx="345244" cy="439401"/>
            <a:chOff x="4628827" y="4082715"/>
            <a:chExt cx="345244" cy="439401"/>
          </a:xfrm>
        </p:grpSpPr>
        <p:sp>
          <p:nvSpPr>
            <p:cNvPr id="501" name="Can 500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2" name="Picture 501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03" name="Group 280"/>
          <p:cNvGrpSpPr/>
          <p:nvPr/>
        </p:nvGrpSpPr>
        <p:grpSpPr>
          <a:xfrm>
            <a:off x="4214810" y="4286256"/>
            <a:ext cx="345244" cy="439401"/>
            <a:chOff x="4628827" y="4082715"/>
            <a:chExt cx="345244" cy="439401"/>
          </a:xfrm>
        </p:grpSpPr>
        <p:sp>
          <p:nvSpPr>
            <p:cNvPr id="504" name="Can 503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5" name="Picture 504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06" name="Group 280"/>
          <p:cNvGrpSpPr/>
          <p:nvPr/>
        </p:nvGrpSpPr>
        <p:grpSpPr>
          <a:xfrm>
            <a:off x="4143372" y="4929198"/>
            <a:ext cx="345244" cy="439401"/>
            <a:chOff x="4628827" y="4082715"/>
            <a:chExt cx="345244" cy="439401"/>
          </a:xfrm>
        </p:grpSpPr>
        <p:sp>
          <p:nvSpPr>
            <p:cNvPr id="507" name="Can 506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8" name="Picture 507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09" name="Group 280"/>
          <p:cNvGrpSpPr/>
          <p:nvPr/>
        </p:nvGrpSpPr>
        <p:grpSpPr>
          <a:xfrm>
            <a:off x="4786314" y="3929066"/>
            <a:ext cx="345244" cy="439401"/>
            <a:chOff x="4628827" y="4082715"/>
            <a:chExt cx="345244" cy="439401"/>
          </a:xfrm>
        </p:grpSpPr>
        <p:sp>
          <p:nvSpPr>
            <p:cNvPr id="510" name="Can 509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1" name="Picture 510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12" name="Group 280"/>
          <p:cNvGrpSpPr/>
          <p:nvPr/>
        </p:nvGrpSpPr>
        <p:grpSpPr>
          <a:xfrm>
            <a:off x="4857752" y="3214686"/>
            <a:ext cx="345244" cy="439401"/>
            <a:chOff x="4628827" y="4082715"/>
            <a:chExt cx="345244" cy="439401"/>
          </a:xfrm>
        </p:grpSpPr>
        <p:sp>
          <p:nvSpPr>
            <p:cNvPr id="513" name="Can 512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4" name="Picture 513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15" name="Group 280"/>
          <p:cNvGrpSpPr/>
          <p:nvPr/>
        </p:nvGrpSpPr>
        <p:grpSpPr>
          <a:xfrm>
            <a:off x="4929190" y="5000636"/>
            <a:ext cx="345244" cy="439401"/>
            <a:chOff x="4628827" y="4082715"/>
            <a:chExt cx="345244" cy="439401"/>
          </a:xfrm>
        </p:grpSpPr>
        <p:sp>
          <p:nvSpPr>
            <p:cNvPr id="516" name="Can 515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7" name="Picture 516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18" name="Group 280"/>
          <p:cNvGrpSpPr/>
          <p:nvPr/>
        </p:nvGrpSpPr>
        <p:grpSpPr>
          <a:xfrm>
            <a:off x="4572000" y="5715016"/>
            <a:ext cx="345244" cy="439401"/>
            <a:chOff x="4628827" y="4082715"/>
            <a:chExt cx="345244" cy="439401"/>
          </a:xfrm>
        </p:grpSpPr>
        <p:sp>
          <p:nvSpPr>
            <p:cNvPr id="519" name="Can 518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0" name="Picture 519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21" name="Group 280"/>
          <p:cNvGrpSpPr/>
          <p:nvPr/>
        </p:nvGrpSpPr>
        <p:grpSpPr>
          <a:xfrm>
            <a:off x="3786182" y="5500702"/>
            <a:ext cx="345244" cy="439401"/>
            <a:chOff x="4628827" y="4082715"/>
            <a:chExt cx="345244" cy="439401"/>
          </a:xfrm>
        </p:grpSpPr>
        <p:sp>
          <p:nvSpPr>
            <p:cNvPr id="522" name="Can 521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3" name="Picture 522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24" name="Group 280"/>
          <p:cNvGrpSpPr/>
          <p:nvPr/>
        </p:nvGrpSpPr>
        <p:grpSpPr>
          <a:xfrm>
            <a:off x="5857884" y="2714620"/>
            <a:ext cx="345244" cy="439401"/>
            <a:chOff x="4628827" y="4082715"/>
            <a:chExt cx="345244" cy="439401"/>
          </a:xfrm>
        </p:grpSpPr>
        <p:sp>
          <p:nvSpPr>
            <p:cNvPr id="525" name="Can 524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6" name="Picture 525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27" name="Group 280"/>
          <p:cNvGrpSpPr/>
          <p:nvPr/>
        </p:nvGrpSpPr>
        <p:grpSpPr>
          <a:xfrm>
            <a:off x="6286512" y="2428868"/>
            <a:ext cx="345244" cy="439401"/>
            <a:chOff x="4628827" y="4082715"/>
            <a:chExt cx="345244" cy="439401"/>
          </a:xfrm>
        </p:grpSpPr>
        <p:sp>
          <p:nvSpPr>
            <p:cNvPr id="528" name="Can 527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9" name="Picture 528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30" name="Group 280"/>
          <p:cNvGrpSpPr/>
          <p:nvPr/>
        </p:nvGrpSpPr>
        <p:grpSpPr>
          <a:xfrm>
            <a:off x="6000760" y="3786190"/>
            <a:ext cx="345244" cy="439401"/>
            <a:chOff x="4628827" y="4082715"/>
            <a:chExt cx="345244" cy="439401"/>
          </a:xfrm>
        </p:grpSpPr>
        <p:sp>
          <p:nvSpPr>
            <p:cNvPr id="531" name="Can 530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2" name="Picture 531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33" name="Group 280"/>
          <p:cNvGrpSpPr/>
          <p:nvPr/>
        </p:nvGrpSpPr>
        <p:grpSpPr>
          <a:xfrm>
            <a:off x="5643570" y="4572008"/>
            <a:ext cx="345244" cy="439401"/>
            <a:chOff x="4628827" y="4082715"/>
            <a:chExt cx="345244" cy="439401"/>
          </a:xfrm>
        </p:grpSpPr>
        <p:sp>
          <p:nvSpPr>
            <p:cNvPr id="534" name="Can 533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5" name="Picture 534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36" name="Group 280"/>
          <p:cNvGrpSpPr/>
          <p:nvPr/>
        </p:nvGrpSpPr>
        <p:grpSpPr>
          <a:xfrm>
            <a:off x="5429256" y="5429264"/>
            <a:ext cx="345244" cy="439401"/>
            <a:chOff x="4628827" y="4082715"/>
            <a:chExt cx="345244" cy="439401"/>
          </a:xfrm>
        </p:grpSpPr>
        <p:sp>
          <p:nvSpPr>
            <p:cNvPr id="537" name="Can 536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8" name="Picture 537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39" name="Group 280"/>
          <p:cNvGrpSpPr/>
          <p:nvPr/>
        </p:nvGrpSpPr>
        <p:grpSpPr>
          <a:xfrm>
            <a:off x="6572264" y="3714752"/>
            <a:ext cx="345244" cy="439401"/>
            <a:chOff x="4628827" y="4082715"/>
            <a:chExt cx="345244" cy="439401"/>
          </a:xfrm>
        </p:grpSpPr>
        <p:sp>
          <p:nvSpPr>
            <p:cNvPr id="540" name="Can 539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1" name="Picture 540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42" name="Group 280"/>
          <p:cNvGrpSpPr/>
          <p:nvPr/>
        </p:nvGrpSpPr>
        <p:grpSpPr>
          <a:xfrm>
            <a:off x="6715140" y="3000372"/>
            <a:ext cx="345244" cy="439401"/>
            <a:chOff x="4628827" y="4082715"/>
            <a:chExt cx="345244" cy="439401"/>
          </a:xfrm>
        </p:grpSpPr>
        <p:sp>
          <p:nvSpPr>
            <p:cNvPr id="543" name="Can 542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4" name="Picture 543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45" name="Group 280"/>
          <p:cNvGrpSpPr/>
          <p:nvPr/>
        </p:nvGrpSpPr>
        <p:grpSpPr>
          <a:xfrm>
            <a:off x="6143636" y="5214950"/>
            <a:ext cx="345244" cy="439401"/>
            <a:chOff x="4628827" y="4082715"/>
            <a:chExt cx="345244" cy="439401"/>
          </a:xfrm>
        </p:grpSpPr>
        <p:sp>
          <p:nvSpPr>
            <p:cNvPr id="546" name="Can 545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7" name="Picture 546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48" name="Group 280"/>
          <p:cNvGrpSpPr/>
          <p:nvPr/>
        </p:nvGrpSpPr>
        <p:grpSpPr>
          <a:xfrm>
            <a:off x="6786578" y="5357826"/>
            <a:ext cx="345244" cy="439401"/>
            <a:chOff x="4628827" y="4082715"/>
            <a:chExt cx="345244" cy="439401"/>
          </a:xfrm>
        </p:grpSpPr>
        <p:sp>
          <p:nvSpPr>
            <p:cNvPr id="549" name="Can 548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0" name="Picture 549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51" name="Group 280"/>
          <p:cNvGrpSpPr/>
          <p:nvPr/>
        </p:nvGrpSpPr>
        <p:grpSpPr>
          <a:xfrm>
            <a:off x="7215206" y="4857760"/>
            <a:ext cx="345244" cy="439401"/>
            <a:chOff x="4628827" y="4082715"/>
            <a:chExt cx="345244" cy="439401"/>
          </a:xfrm>
        </p:grpSpPr>
        <p:sp>
          <p:nvSpPr>
            <p:cNvPr id="552" name="Can 551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3" name="Picture 552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54" name="Group 280"/>
          <p:cNvGrpSpPr/>
          <p:nvPr/>
        </p:nvGrpSpPr>
        <p:grpSpPr>
          <a:xfrm>
            <a:off x="7358082" y="3714752"/>
            <a:ext cx="345244" cy="439401"/>
            <a:chOff x="4628827" y="4082715"/>
            <a:chExt cx="345244" cy="439401"/>
          </a:xfrm>
        </p:grpSpPr>
        <p:sp>
          <p:nvSpPr>
            <p:cNvPr id="555" name="Can 554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6" name="Picture 555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57" name="Group 280"/>
          <p:cNvGrpSpPr/>
          <p:nvPr/>
        </p:nvGrpSpPr>
        <p:grpSpPr>
          <a:xfrm>
            <a:off x="7429520" y="2285992"/>
            <a:ext cx="345244" cy="439401"/>
            <a:chOff x="4628827" y="4082715"/>
            <a:chExt cx="345244" cy="439401"/>
          </a:xfrm>
        </p:grpSpPr>
        <p:sp>
          <p:nvSpPr>
            <p:cNvPr id="558" name="Can 557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9" name="Picture 558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60" name="Group 280"/>
          <p:cNvGrpSpPr/>
          <p:nvPr/>
        </p:nvGrpSpPr>
        <p:grpSpPr>
          <a:xfrm>
            <a:off x="8215338" y="2571744"/>
            <a:ext cx="345244" cy="439401"/>
            <a:chOff x="4628827" y="4082715"/>
            <a:chExt cx="345244" cy="439401"/>
          </a:xfrm>
        </p:grpSpPr>
        <p:sp>
          <p:nvSpPr>
            <p:cNvPr id="561" name="Can 560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2" name="Picture 561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63" name="Group 280"/>
          <p:cNvGrpSpPr/>
          <p:nvPr/>
        </p:nvGrpSpPr>
        <p:grpSpPr>
          <a:xfrm>
            <a:off x="8286776" y="3571876"/>
            <a:ext cx="345244" cy="439401"/>
            <a:chOff x="4628827" y="4082715"/>
            <a:chExt cx="345244" cy="439401"/>
          </a:xfrm>
        </p:grpSpPr>
        <p:sp>
          <p:nvSpPr>
            <p:cNvPr id="564" name="Can 563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5" name="Picture 564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66" name="Group 280"/>
          <p:cNvGrpSpPr/>
          <p:nvPr/>
        </p:nvGrpSpPr>
        <p:grpSpPr>
          <a:xfrm>
            <a:off x="8143900" y="5357826"/>
            <a:ext cx="345244" cy="439401"/>
            <a:chOff x="4628827" y="4082715"/>
            <a:chExt cx="345244" cy="439401"/>
          </a:xfrm>
        </p:grpSpPr>
        <p:sp>
          <p:nvSpPr>
            <p:cNvPr id="567" name="Can 566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8" name="Picture 567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69" name="Group 280"/>
          <p:cNvGrpSpPr/>
          <p:nvPr/>
        </p:nvGrpSpPr>
        <p:grpSpPr>
          <a:xfrm>
            <a:off x="7429520" y="5643578"/>
            <a:ext cx="345244" cy="439401"/>
            <a:chOff x="4628827" y="4082715"/>
            <a:chExt cx="345244" cy="439401"/>
          </a:xfrm>
        </p:grpSpPr>
        <p:sp>
          <p:nvSpPr>
            <p:cNvPr id="570" name="Can 569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1" name="Picture 570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72" name="Group 280"/>
          <p:cNvGrpSpPr/>
          <p:nvPr/>
        </p:nvGrpSpPr>
        <p:grpSpPr>
          <a:xfrm>
            <a:off x="7643834" y="4357694"/>
            <a:ext cx="345244" cy="439401"/>
            <a:chOff x="4628827" y="4082715"/>
            <a:chExt cx="345244" cy="439401"/>
          </a:xfrm>
        </p:grpSpPr>
        <p:sp>
          <p:nvSpPr>
            <p:cNvPr id="573" name="Can 572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4" name="Picture 573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  <p:grpSp>
        <p:nvGrpSpPr>
          <p:cNvPr id="575" name="Group 280"/>
          <p:cNvGrpSpPr/>
          <p:nvPr/>
        </p:nvGrpSpPr>
        <p:grpSpPr>
          <a:xfrm>
            <a:off x="8286776" y="4643446"/>
            <a:ext cx="345244" cy="439401"/>
            <a:chOff x="4628827" y="4082715"/>
            <a:chExt cx="345244" cy="439401"/>
          </a:xfrm>
        </p:grpSpPr>
        <p:sp>
          <p:nvSpPr>
            <p:cNvPr id="576" name="Can 575"/>
            <p:cNvSpPr/>
            <p:nvPr/>
          </p:nvSpPr>
          <p:spPr>
            <a:xfrm>
              <a:off x="4628827" y="4082715"/>
              <a:ext cx="345244" cy="439401"/>
            </a:xfrm>
            <a:prstGeom prst="ca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7" name="Picture 576" descr="code-icon.png"/>
            <p:cNvPicPr>
              <a:picLocks noChangeAspect="1"/>
            </p:cNvPicPr>
            <p:nvPr/>
          </p:nvPicPr>
          <p:blipFill>
            <a:blip r:embed="rId2" cstate="print">
              <a:lum bright="45000"/>
            </a:blip>
            <a:stretch>
              <a:fillRect/>
            </a:stretch>
          </p:blipFill>
          <p:spPr>
            <a:xfrm>
              <a:off x="4648545" y="4181605"/>
              <a:ext cx="319312" cy="3193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1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(Many) existing studies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investigate a small number of projects</a:t>
            </a:r>
          </a:p>
        </p:txBody>
      </p:sp>
      <p:pic>
        <p:nvPicPr>
          <p:cNvPr id="155" name="Picture 154" descr="2014-12-02-113934_1730x558_scr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5798" y="4660217"/>
            <a:ext cx="4530135" cy="1461165"/>
          </a:xfrm>
          <a:prstGeom prst="rect">
            <a:avLst/>
          </a:prstGeom>
        </p:spPr>
      </p:pic>
      <p:pic>
        <p:nvPicPr>
          <p:cNvPr id="156" name="Content Placeholder 15" descr="2014-12-02-113318_1877x558_scro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8215" y="3143249"/>
            <a:ext cx="4666550" cy="1387286"/>
          </a:xfrm>
        </p:spPr>
      </p:pic>
      <p:sp>
        <p:nvSpPr>
          <p:cNvPr id="164" name="TextBox 163"/>
          <p:cNvSpPr txBox="1"/>
          <p:nvPr/>
        </p:nvSpPr>
        <p:spPr>
          <a:xfrm>
            <a:off x="6446134" y="4424251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smtClean="0"/>
              <a:t>source: github.com</a:t>
            </a:r>
            <a:endParaRPr lang="en-US" sz="1000"/>
          </a:p>
        </p:txBody>
      </p:sp>
      <p:sp>
        <p:nvSpPr>
          <p:cNvPr id="165" name="TextBox 164"/>
          <p:cNvSpPr txBox="1"/>
          <p:nvPr/>
        </p:nvSpPr>
        <p:spPr>
          <a:xfrm>
            <a:off x="6446134" y="5864208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smtClean="0"/>
              <a:t>source: openhub.net</a:t>
            </a:r>
            <a:endParaRPr lang="en-US" sz="100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88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90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(Many) existing studies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investigate a small number of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analyze a few snapshots of</a:t>
            </a:r>
            <a:r>
              <a:rPr kumimoji="0" lang="de-CH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multi-year projects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5" name="Picture 154" descr="2014-12-02-113934_1730x558_scrot.png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385798" y="4660217"/>
            <a:ext cx="4530135" cy="1461165"/>
          </a:xfrm>
          <a:prstGeom prst="rect">
            <a:avLst/>
          </a:prstGeom>
        </p:spPr>
      </p:pic>
      <p:pic>
        <p:nvPicPr>
          <p:cNvPr id="156" name="Content Placeholder 15" descr="2014-12-02-113318_1877x558_scrot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358215" y="3143249"/>
            <a:ext cx="4666550" cy="1387286"/>
          </a:xfrm>
        </p:spPr>
      </p:pic>
      <p:sp>
        <p:nvSpPr>
          <p:cNvPr id="157" name="TextBox 156"/>
          <p:cNvSpPr txBox="1"/>
          <p:nvPr/>
        </p:nvSpPr>
        <p:spPr>
          <a:xfrm>
            <a:off x="2714612" y="2857496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v0.7.0</a:t>
            </a:r>
            <a:endParaRPr lang="en-US" sz="1200"/>
          </a:p>
        </p:txBody>
      </p:sp>
      <p:sp>
        <p:nvSpPr>
          <p:cNvPr id="158" name="TextBox 157"/>
          <p:cNvSpPr txBox="1"/>
          <p:nvPr/>
        </p:nvSpPr>
        <p:spPr>
          <a:xfrm>
            <a:off x="3215471" y="286625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v1.0.0</a:t>
            </a:r>
            <a:endParaRPr lang="en-US" sz="1200"/>
          </a:p>
        </p:txBody>
      </p:sp>
      <p:sp>
        <p:nvSpPr>
          <p:cNvPr id="159" name="TextBox 158"/>
          <p:cNvSpPr txBox="1"/>
          <p:nvPr/>
        </p:nvSpPr>
        <p:spPr>
          <a:xfrm>
            <a:off x="3786975" y="286625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v1.3.0</a:t>
            </a:r>
            <a:endParaRPr lang="en-US" sz="1200"/>
          </a:p>
        </p:txBody>
      </p:sp>
      <p:sp>
        <p:nvSpPr>
          <p:cNvPr id="160" name="TextBox 159"/>
          <p:cNvSpPr txBox="1"/>
          <p:nvPr/>
        </p:nvSpPr>
        <p:spPr>
          <a:xfrm>
            <a:off x="4287041" y="286625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v2.0.0</a:t>
            </a:r>
            <a:endParaRPr lang="en-US" sz="1200"/>
          </a:p>
        </p:txBody>
      </p:sp>
      <p:sp>
        <p:nvSpPr>
          <p:cNvPr id="161" name="TextBox 160"/>
          <p:cNvSpPr txBox="1"/>
          <p:nvPr/>
        </p:nvSpPr>
        <p:spPr>
          <a:xfrm>
            <a:off x="5082384" y="286625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v3.0.0</a:t>
            </a:r>
            <a:endParaRPr lang="en-US" sz="1200"/>
          </a:p>
        </p:txBody>
      </p:sp>
      <p:sp>
        <p:nvSpPr>
          <p:cNvPr id="162" name="TextBox 161"/>
          <p:cNvSpPr txBox="1"/>
          <p:nvPr/>
        </p:nvSpPr>
        <p:spPr>
          <a:xfrm>
            <a:off x="5715801" y="286625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v3.3.0</a:t>
            </a:r>
            <a:endParaRPr lang="en-US" sz="1200"/>
          </a:p>
        </p:txBody>
      </p:sp>
      <p:sp>
        <p:nvSpPr>
          <p:cNvPr id="163" name="TextBox 162"/>
          <p:cNvSpPr txBox="1"/>
          <p:nvPr/>
        </p:nvSpPr>
        <p:spPr>
          <a:xfrm>
            <a:off x="6215867" y="2866250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smtClean="0"/>
              <a:t>v3.5.0</a:t>
            </a:r>
            <a:endParaRPr lang="en-US" sz="1200"/>
          </a:p>
        </p:txBody>
      </p:sp>
      <p:sp>
        <p:nvSpPr>
          <p:cNvPr id="164" name="TextBox 163"/>
          <p:cNvSpPr txBox="1"/>
          <p:nvPr/>
        </p:nvSpPr>
        <p:spPr>
          <a:xfrm>
            <a:off x="6446134" y="4424251"/>
            <a:ext cx="1186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smtClean="0"/>
              <a:t>source: github.com</a:t>
            </a:r>
            <a:endParaRPr lang="en-US" sz="1000"/>
          </a:p>
        </p:txBody>
      </p:sp>
      <p:sp>
        <p:nvSpPr>
          <p:cNvPr id="165" name="TextBox 164"/>
          <p:cNvSpPr txBox="1"/>
          <p:nvPr/>
        </p:nvSpPr>
        <p:spPr>
          <a:xfrm>
            <a:off x="6446134" y="5864208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smtClean="0"/>
              <a:t>source: openhub.net</a:t>
            </a:r>
            <a:endParaRPr lang="en-US" sz="1000"/>
          </a:p>
        </p:txBody>
      </p:sp>
      <p:cxnSp>
        <p:nvCxnSpPr>
          <p:cNvPr id="166" name="Straight Connector 165"/>
          <p:cNvCxnSpPr/>
          <p:nvPr/>
        </p:nvCxnSpPr>
        <p:spPr>
          <a:xfrm rot="5400000">
            <a:off x="4999842" y="4644232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5400000">
            <a:off x="4500569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5400000">
            <a:off x="392906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5400000">
            <a:off x="3071015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rot="5400000">
            <a:off x="2571743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rot="5400000">
            <a:off x="2071677" y="4644233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>
            <a:off x="1499380" y="4635479"/>
            <a:ext cx="3002761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89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06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Typical Analysis Process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8" idx="1"/>
          </p:cNvCxnSpPr>
          <p:nvPr/>
        </p:nvCxnSpPr>
        <p:spPr>
          <a:xfrm>
            <a:off x="2493286" y="2884536"/>
            <a:ext cx="0" cy="754268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/>
          <p:cNvSpPr/>
          <p:nvPr/>
        </p:nvSpPr>
        <p:spPr>
          <a:xfrm>
            <a:off x="2009698" y="2579096"/>
            <a:ext cx="995464" cy="62981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www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7" name="Group 67"/>
          <p:cNvGrpSpPr/>
          <p:nvPr/>
        </p:nvGrpSpPr>
        <p:grpSpPr>
          <a:xfrm>
            <a:off x="2241371" y="3638804"/>
            <a:ext cx="503830" cy="641238"/>
            <a:chOff x="1312409" y="3561103"/>
            <a:chExt cx="785818" cy="1000132"/>
          </a:xfrm>
        </p:grpSpPr>
        <p:sp>
          <p:nvSpPr>
            <p:cNvPr id="8" name="Can 7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code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924850" y="320976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clone</a:t>
            </a:r>
            <a:endParaRPr lang="en-US" sz="1400" dirty="0"/>
          </a:p>
        </p:txBody>
      </p:sp>
      <p:pic>
        <p:nvPicPr>
          <p:cNvPr id="11" name="Picture 2" descr="https://upload.wikimedia.org/wikipedia/commons/thumb/6/6b/Folder_3_icon-72a7cf.svg/2000px-Folder_3_icon-72a7cf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88" y="4752349"/>
            <a:ext cx="718231" cy="7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78174" y="4152467"/>
            <a:ext cx="85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checkout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9402" y="4215514"/>
            <a:ext cx="1086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analysis tool</a:t>
            </a:r>
            <a:endParaRPr lang="en-US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900530" y="4144502"/>
            <a:ext cx="0" cy="74889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n 55"/>
          <p:cNvSpPr/>
          <p:nvPr/>
        </p:nvSpPr>
        <p:spPr>
          <a:xfrm>
            <a:off x="7675978" y="4790844"/>
            <a:ext cx="503830" cy="64123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8" name="Picture 57" descr="latest.png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11" t="7954" r="11752" b="20209"/>
          <a:stretch/>
        </p:blipFill>
        <p:spPr>
          <a:xfrm>
            <a:off x="5364088" y="4437111"/>
            <a:ext cx="1152128" cy="1152129"/>
          </a:xfrm>
          <a:prstGeom prst="rect">
            <a:avLst/>
          </a:prstGeom>
        </p:spPr>
      </p:pic>
      <p:sp>
        <p:nvSpPr>
          <p:cNvPr id="61" name="Rounded Rectangle 60"/>
          <p:cNvSpPr/>
          <p:nvPr/>
        </p:nvSpPr>
        <p:spPr>
          <a:xfrm>
            <a:off x="1715342" y="1898821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492049" y="2268980"/>
            <a:ext cx="0" cy="346126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3115667" y="3774343"/>
            <a:ext cx="1584176" cy="370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revision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8" idx="4"/>
            <a:endCxn id="66" idx="1"/>
          </p:cNvCxnSpPr>
          <p:nvPr/>
        </p:nvCxnSpPr>
        <p:spPr>
          <a:xfrm>
            <a:off x="2745201" y="3959423"/>
            <a:ext cx="370466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278519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552830" y="5157192"/>
            <a:ext cx="1085569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186477" y="5158353"/>
            <a:ext cx="58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apply</a:t>
            </a:r>
          </a:p>
          <a:p>
            <a:r>
              <a:rPr lang="de-CH" sz="1400" dirty="0" smtClean="0"/>
              <a:t>tool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6919665" y="5185640"/>
            <a:ext cx="756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CH" sz="1400" dirty="0" smtClean="0"/>
              <a:t>store</a:t>
            </a:r>
          </a:p>
          <a:p>
            <a:pPr algn="r"/>
            <a:r>
              <a:rPr lang="de-CH" sz="1400" dirty="0" smtClean="0"/>
              <a:t>analysis</a:t>
            </a:r>
          </a:p>
          <a:p>
            <a:pPr algn="r"/>
            <a:r>
              <a:rPr lang="de-CH" sz="1400" dirty="0" smtClean="0"/>
              <a:t>results</a:t>
            </a:r>
            <a:endParaRPr lang="en-US" sz="1400" dirty="0"/>
          </a:p>
        </p:txBody>
      </p:sp>
      <p:sp>
        <p:nvSpPr>
          <p:cNvPr id="77" name="Freeform 76"/>
          <p:cNvSpPr/>
          <p:nvPr/>
        </p:nvSpPr>
        <p:spPr>
          <a:xfrm>
            <a:off x="3314666" y="1989700"/>
            <a:ext cx="3724288" cy="3168310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  <a:gd name="connsiteX0" fmla="*/ 3253858 w 3817396"/>
              <a:gd name="connsiteY0" fmla="*/ 3072609 h 3072609"/>
              <a:gd name="connsiteX1" fmla="*/ 3551963 w 3817396"/>
              <a:gd name="connsiteY1" fmla="*/ 1675714 h 3072609"/>
              <a:gd name="connsiteX2" fmla="*/ 0 w 3817396"/>
              <a:gd name="connsiteY2" fmla="*/ 24 h 3072609"/>
              <a:gd name="connsiteX0" fmla="*/ 3253858 w 3573241"/>
              <a:gd name="connsiteY0" fmla="*/ 3072763 h 3072763"/>
              <a:gd name="connsiteX1" fmla="*/ 3140483 w 3573241"/>
              <a:gd name="connsiteY1" fmla="*/ 662408 h 3072763"/>
              <a:gd name="connsiteX2" fmla="*/ 0 w 3573241"/>
              <a:gd name="connsiteY2" fmla="*/ 178 h 3072763"/>
              <a:gd name="connsiteX0" fmla="*/ 3253858 w 3724288"/>
              <a:gd name="connsiteY0" fmla="*/ 3168310 h 3168310"/>
              <a:gd name="connsiteX1" fmla="*/ 3140483 w 3724288"/>
              <a:gd name="connsiteY1" fmla="*/ 757955 h 3168310"/>
              <a:gd name="connsiteX2" fmla="*/ 0 w 3724288"/>
              <a:gd name="connsiteY2" fmla="*/ 95725 h 316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4288" h="3168310">
                <a:moveTo>
                  <a:pt x="3253858" y="3168310"/>
                </a:moveTo>
                <a:cubicBezTo>
                  <a:pt x="3709486" y="3163817"/>
                  <a:pt x="4079033" y="1879652"/>
                  <a:pt x="3140483" y="757955"/>
                </a:cubicBezTo>
                <a:cubicBezTo>
                  <a:pt x="2201933" y="-363742"/>
                  <a:pt x="577477" y="89480"/>
                  <a:pt x="0" y="95725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716016" y="3704978"/>
            <a:ext cx="2319891" cy="1452214"/>
          </a:xfrm>
          <a:custGeom>
            <a:avLst/>
            <a:gdLst>
              <a:gd name="connsiteX0" fmla="*/ 1871932 w 2339091"/>
              <a:gd name="connsiteY0" fmla="*/ 1594380 h 1594380"/>
              <a:gd name="connsiteX1" fmla="*/ 2337758 w 2339091"/>
              <a:gd name="connsiteY1" fmla="*/ 887014 h 1594380"/>
              <a:gd name="connsiteX2" fmla="*/ 1742535 w 2339091"/>
              <a:gd name="connsiteY2" fmla="*/ 32999 h 1594380"/>
              <a:gd name="connsiteX3" fmla="*/ 0 w 2339091"/>
              <a:gd name="connsiteY3" fmla="*/ 257285 h 1594380"/>
              <a:gd name="connsiteX0" fmla="*/ 1932317 w 2341156"/>
              <a:gd name="connsiteY0" fmla="*/ 1585753 h 1585753"/>
              <a:gd name="connsiteX1" fmla="*/ 2337758 w 2341156"/>
              <a:gd name="connsiteY1" fmla="*/ 887014 h 1585753"/>
              <a:gd name="connsiteX2" fmla="*/ 1742535 w 2341156"/>
              <a:gd name="connsiteY2" fmla="*/ 32999 h 1585753"/>
              <a:gd name="connsiteX3" fmla="*/ 0 w 2341156"/>
              <a:gd name="connsiteY3" fmla="*/ 257285 h 1585753"/>
              <a:gd name="connsiteX0" fmla="*/ 1856117 w 2338744"/>
              <a:gd name="connsiteY0" fmla="*/ 1604803 h 1604803"/>
              <a:gd name="connsiteX1" fmla="*/ 2337758 w 2338744"/>
              <a:gd name="connsiteY1" fmla="*/ 887014 h 1604803"/>
              <a:gd name="connsiteX2" fmla="*/ 1742535 w 2338744"/>
              <a:gd name="connsiteY2" fmla="*/ 32999 h 1604803"/>
              <a:gd name="connsiteX3" fmla="*/ 0 w 2338744"/>
              <a:gd name="connsiteY3" fmla="*/ 257285 h 1604803"/>
              <a:gd name="connsiteX0" fmla="*/ 1856117 w 2341228"/>
              <a:gd name="connsiteY0" fmla="*/ 1604803 h 1604803"/>
              <a:gd name="connsiteX1" fmla="*/ 2337758 w 2341228"/>
              <a:gd name="connsiteY1" fmla="*/ 887014 h 1604803"/>
              <a:gd name="connsiteX2" fmla="*/ 1742535 w 2341228"/>
              <a:gd name="connsiteY2" fmla="*/ 32999 h 1604803"/>
              <a:gd name="connsiteX3" fmla="*/ 0 w 2341228"/>
              <a:gd name="connsiteY3" fmla="*/ 257285 h 1604803"/>
              <a:gd name="connsiteX0" fmla="*/ 1929936 w 2351415"/>
              <a:gd name="connsiteY0" fmla="*/ 1545272 h 1545272"/>
              <a:gd name="connsiteX1" fmla="*/ 2337758 w 2351415"/>
              <a:gd name="connsiteY1" fmla="*/ 887014 h 1545272"/>
              <a:gd name="connsiteX2" fmla="*/ 1742535 w 2351415"/>
              <a:gd name="connsiteY2" fmla="*/ 32999 h 1545272"/>
              <a:gd name="connsiteX3" fmla="*/ 0 w 2351415"/>
              <a:gd name="connsiteY3" fmla="*/ 257285 h 1545272"/>
              <a:gd name="connsiteX0" fmla="*/ 1858499 w 2341422"/>
              <a:gd name="connsiteY0" fmla="*/ 1602422 h 1602422"/>
              <a:gd name="connsiteX1" fmla="*/ 2337758 w 2341422"/>
              <a:gd name="connsiteY1" fmla="*/ 887014 h 1602422"/>
              <a:gd name="connsiteX2" fmla="*/ 1742535 w 2341422"/>
              <a:gd name="connsiteY2" fmla="*/ 32999 h 1602422"/>
              <a:gd name="connsiteX3" fmla="*/ 0 w 2341422"/>
              <a:gd name="connsiteY3" fmla="*/ 257285 h 1602422"/>
              <a:gd name="connsiteX0" fmla="*/ 1858499 w 2458255"/>
              <a:gd name="connsiteY0" fmla="*/ 1345137 h 1345137"/>
              <a:gd name="connsiteX1" fmla="*/ 2337758 w 2458255"/>
              <a:gd name="connsiteY1" fmla="*/ 629729 h 1345137"/>
              <a:gd name="connsiteX2" fmla="*/ 0 w 2458255"/>
              <a:gd name="connsiteY2" fmla="*/ 0 h 1345137"/>
              <a:gd name="connsiteX0" fmla="*/ 1858499 w 2318925"/>
              <a:gd name="connsiteY0" fmla="*/ 1465663 h 1465663"/>
              <a:gd name="connsiteX1" fmla="*/ 2156604 w 2318925"/>
              <a:gd name="connsiteY1" fmla="*/ 68768 h 1465663"/>
              <a:gd name="connsiteX2" fmla="*/ 0 w 2318925"/>
              <a:gd name="connsiteY2" fmla="*/ 120526 h 1465663"/>
              <a:gd name="connsiteX0" fmla="*/ 1858499 w 2506439"/>
              <a:gd name="connsiteY0" fmla="*/ 1608903 h 1608903"/>
              <a:gd name="connsiteX1" fmla="*/ 2156604 w 2506439"/>
              <a:gd name="connsiteY1" fmla="*/ 212008 h 1608903"/>
              <a:gd name="connsiteX2" fmla="*/ 0 w 2506439"/>
              <a:gd name="connsiteY2" fmla="*/ 263766 h 1608903"/>
              <a:gd name="connsiteX0" fmla="*/ 1858499 w 2552409"/>
              <a:gd name="connsiteY0" fmla="*/ 1590138 h 1590138"/>
              <a:gd name="connsiteX1" fmla="*/ 2156604 w 2552409"/>
              <a:gd name="connsiteY1" fmla="*/ 193243 h 1590138"/>
              <a:gd name="connsiteX2" fmla="*/ 0 w 2552409"/>
              <a:gd name="connsiteY2" fmla="*/ 245001 h 1590138"/>
              <a:gd name="connsiteX0" fmla="*/ 1849873 w 2309663"/>
              <a:gd name="connsiteY0" fmla="*/ 1443588 h 1443588"/>
              <a:gd name="connsiteX1" fmla="*/ 2147978 w 2309663"/>
              <a:gd name="connsiteY1" fmla="*/ 46693 h 1443588"/>
              <a:gd name="connsiteX2" fmla="*/ 0 w 2309663"/>
              <a:gd name="connsiteY2" fmla="*/ 236474 h 1443588"/>
              <a:gd name="connsiteX0" fmla="*/ 1849873 w 2309663"/>
              <a:gd name="connsiteY0" fmla="*/ 1453413 h 1453413"/>
              <a:gd name="connsiteX1" fmla="*/ 2147978 w 2309663"/>
              <a:gd name="connsiteY1" fmla="*/ 56518 h 1453413"/>
              <a:gd name="connsiteX2" fmla="*/ 0 w 2309663"/>
              <a:gd name="connsiteY2" fmla="*/ 246299 h 1453413"/>
              <a:gd name="connsiteX0" fmla="*/ 1849873 w 2309663"/>
              <a:gd name="connsiteY0" fmla="*/ 1455068 h 1455068"/>
              <a:gd name="connsiteX1" fmla="*/ 2147978 w 2309663"/>
              <a:gd name="connsiteY1" fmla="*/ 58173 h 1455068"/>
              <a:gd name="connsiteX2" fmla="*/ 0 w 2309663"/>
              <a:gd name="connsiteY2" fmla="*/ 247954 h 1455068"/>
              <a:gd name="connsiteX0" fmla="*/ 1859398 w 2319891"/>
              <a:gd name="connsiteY0" fmla="*/ 1452214 h 1452214"/>
              <a:gd name="connsiteX1" fmla="*/ 2157503 w 2319891"/>
              <a:gd name="connsiteY1" fmla="*/ 55319 h 1452214"/>
              <a:gd name="connsiteX2" fmla="*/ 0 w 2319891"/>
              <a:gd name="connsiteY2" fmla="*/ 261769 h 1452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9891" h="1452214">
                <a:moveTo>
                  <a:pt x="1859398" y="1452214"/>
                </a:moveTo>
                <a:cubicBezTo>
                  <a:pt x="2315026" y="1447721"/>
                  <a:pt x="2467403" y="253726"/>
                  <a:pt x="2157503" y="55319"/>
                </a:cubicBezTo>
                <a:cubicBezTo>
                  <a:pt x="1847603" y="-143088"/>
                  <a:pt x="577477" y="255524"/>
                  <a:pt x="0" y="261769"/>
                </a:cubicBezTo>
              </a:path>
            </a:pathLst>
          </a:custGeom>
          <a:noFill/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319730" y="3419558"/>
            <a:ext cx="1339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 smtClean="0"/>
              <a:t>more revisions?</a:t>
            </a:r>
            <a:endParaRPr lang="en-US" sz="1400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6479862" y="2457800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 smtClean="0"/>
              <a:t>more projects?</a:t>
            </a:r>
            <a:endParaRPr lang="en-US" sz="1400" i="1" dirty="0"/>
          </a:p>
        </p:txBody>
      </p:sp>
      <p:pic>
        <p:nvPicPr>
          <p:cNvPr id="82" name="Picture 4" descr="https://git-scm.com/images/logos/downloads/Git-Logo-2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3" y="2670868"/>
            <a:ext cx="1061667" cy="44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ertical Scroll 29"/>
          <p:cNvSpPr/>
          <p:nvPr/>
        </p:nvSpPr>
        <p:spPr>
          <a:xfrm>
            <a:off x="628650" y="1711543"/>
            <a:ext cx="787436" cy="717807"/>
          </a:xfrm>
          <a:prstGeom prst="verticalScroll">
            <a:avLst>
              <a:gd name="adj" fmla="val 16375"/>
            </a:avLst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88726" y="1908842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726" y="1982182"/>
            <a:ext cx="182874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8726" y="2055522"/>
            <a:ext cx="398898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8726" y="2128862"/>
            <a:ext cx="25488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8726" y="2202202"/>
            <a:ext cx="32689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88726" y="2275542"/>
            <a:ext cx="233642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8726" y="2348880"/>
            <a:ext cx="360040" cy="0"/>
          </a:xfrm>
          <a:prstGeom prst="line">
            <a:avLst/>
          </a:prstGeom>
          <a:ln w="158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61" idx="1"/>
          </p:cNvCxnSpPr>
          <p:nvPr/>
        </p:nvCxnSpPr>
        <p:spPr>
          <a:xfrm>
            <a:off x="1331640" y="2083901"/>
            <a:ext cx="383702" cy="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r>
              <a:rPr lang="de-CH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45433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groov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500570"/>
            <a:ext cx="1410393" cy="69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(Many) existing studies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investigate a small number of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analyze a few snapshots of</a:t>
            </a:r>
            <a:r>
              <a:rPr kumimoji="0" lang="de-C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multi-year projects</a:t>
            </a:r>
          </a:p>
        </p:txBody>
      </p:sp>
      <p:pic>
        <p:nvPicPr>
          <p:cNvPr id="28" name="Picture 27" descr="prog_bash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3500438"/>
            <a:ext cx="681038" cy="681038"/>
          </a:xfrm>
          <a:prstGeom prst="rect">
            <a:avLst/>
          </a:prstGeom>
        </p:spPr>
      </p:pic>
      <p:pic>
        <p:nvPicPr>
          <p:cNvPr id="30" name="Picture 29" descr="C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3429000"/>
            <a:ext cx="785818" cy="785818"/>
          </a:xfrm>
          <a:prstGeom prst="rect">
            <a:avLst/>
          </a:prstGeom>
        </p:spPr>
      </p:pic>
      <p:pic>
        <p:nvPicPr>
          <p:cNvPr id="32" name="Picture 31" descr="HTML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866" y="5429264"/>
            <a:ext cx="838268" cy="838268"/>
          </a:xfrm>
          <a:prstGeom prst="rect">
            <a:avLst/>
          </a:prstGeom>
        </p:spPr>
      </p:pic>
      <p:pic>
        <p:nvPicPr>
          <p:cNvPr id="33" name="Picture 32" descr="Javascrip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4572008"/>
            <a:ext cx="714844" cy="714844"/>
          </a:xfrm>
          <a:prstGeom prst="rect">
            <a:avLst/>
          </a:prstGeom>
        </p:spPr>
      </p:pic>
      <p:pic>
        <p:nvPicPr>
          <p:cNvPr id="34" name="Picture 33" descr="l12866-java-eps-logo-9909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5072074"/>
            <a:ext cx="1066909" cy="1066909"/>
          </a:xfrm>
          <a:prstGeom prst="rect">
            <a:avLst/>
          </a:prstGeom>
        </p:spPr>
      </p:pic>
      <p:pic>
        <p:nvPicPr>
          <p:cNvPr id="36" name="Picture 35" descr="smooth-spir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42" y="5214950"/>
            <a:ext cx="571504" cy="84185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10800000">
            <a:off x="3143241" y="3857629"/>
            <a:ext cx="1428761" cy="14287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72000" y="3857628"/>
            <a:ext cx="1428760" cy="14287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4000504"/>
            <a:ext cx="1285884" cy="64294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3357554" y="4000504"/>
            <a:ext cx="1214446" cy="64294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4393405" y="4179099"/>
            <a:ext cx="1214446" cy="85725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571868" y="4214818"/>
            <a:ext cx="1214446" cy="78581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3894133" y="4679165"/>
            <a:ext cx="1356528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67"/>
          <p:cNvGrpSpPr/>
          <p:nvPr/>
        </p:nvGrpSpPr>
        <p:grpSpPr>
          <a:xfrm>
            <a:off x="4113626" y="3357562"/>
            <a:ext cx="916748" cy="1166769"/>
            <a:chOff x="1312409" y="3561103"/>
            <a:chExt cx="785818" cy="1000132"/>
          </a:xfrm>
        </p:grpSpPr>
        <p:sp>
          <p:nvSpPr>
            <p:cNvPr id="25" name="Can 24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code-ico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90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414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groovy.png"/>
          <p:cNvPicPr>
            <a:picLocks noChangeAspect="1"/>
          </p:cNvPicPr>
          <p:nvPr/>
        </p:nvPicPr>
        <p:blipFill>
          <a:blip r:embed="rId2">
            <a:grayscl/>
            <a:lum bright="36000" contrast="-32000"/>
          </a:blip>
          <a:stretch>
            <a:fillRect/>
          </a:stretch>
        </p:blipFill>
        <p:spPr>
          <a:xfrm>
            <a:off x="5643570" y="4500570"/>
            <a:ext cx="1410393" cy="694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/>
              <a:t>(Many) existing studies</a:t>
            </a:r>
            <a:endParaRPr lang="en-US" dirty="0"/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628650" y="1611311"/>
            <a:ext cx="7886700" cy="174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investigate a small number of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analyze a few snapshots of</a:t>
            </a:r>
            <a:r>
              <a:rPr kumimoji="0" lang="de-CH" sz="24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multi-year projects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CH" sz="2400" baseline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very</a:t>
            </a:r>
            <a:r>
              <a:rPr lang="de-CH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few programming languages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8" name="Picture 27" descr="prog_bash02.png"/>
          <p:cNvPicPr>
            <a:picLocks noChangeAspect="1"/>
          </p:cNvPicPr>
          <p:nvPr/>
        </p:nvPicPr>
        <p:blipFill>
          <a:blip r:embed="rId3">
            <a:grayscl/>
            <a:lum bright="36000" contrast="-32000"/>
          </a:blip>
          <a:stretch>
            <a:fillRect/>
          </a:stretch>
        </p:blipFill>
        <p:spPr>
          <a:xfrm>
            <a:off x="2357422" y="3500438"/>
            <a:ext cx="681038" cy="681038"/>
          </a:xfrm>
          <a:prstGeom prst="rect">
            <a:avLst/>
          </a:prstGeom>
        </p:spPr>
      </p:pic>
      <p:pic>
        <p:nvPicPr>
          <p:cNvPr id="30" name="Picture 29" descr="CSS.png"/>
          <p:cNvPicPr>
            <a:picLocks noChangeAspect="1"/>
          </p:cNvPicPr>
          <p:nvPr/>
        </p:nvPicPr>
        <p:blipFill>
          <a:blip r:embed="rId4" cstate="print">
            <a:grayscl/>
            <a:lum bright="36000" contrast="-32000"/>
          </a:blip>
          <a:stretch>
            <a:fillRect/>
          </a:stretch>
        </p:blipFill>
        <p:spPr>
          <a:xfrm>
            <a:off x="6072198" y="3429000"/>
            <a:ext cx="785818" cy="785818"/>
          </a:xfrm>
          <a:prstGeom prst="rect">
            <a:avLst/>
          </a:prstGeom>
        </p:spPr>
      </p:pic>
      <p:pic>
        <p:nvPicPr>
          <p:cNvPr id="32" name="Picture 31" descr="HTML_Logo.png"/>
          <p:cNvPicPr>
            <a:picLocks noChangeAspect="1"/>
          </p:cNvPicPr>
          <p:nvPr/>
        </p:nvPicPr>
        <p:blipFill>
          <a:blip r:embed="rId5">
            <a:grayscl/>
            <a:lum bright="36000" contrast="-32000"/>
          </a:blip>
          <a:stretch>
            <a:fillRect/>
          </a:stretch>
        </p:blipFill>
        <p:spPr>
          <a:xfrm>
            <a:off x="4152866" y="5429264"/>
            <a:ext cx="838268" cy="838268"/>
          </a:xfrm>
          <a:prstGeom prst="rect">
            <a:avLst/>
          </a:prstGeom>
        </p:spPr>
      </p:pic>
      <p:pic>
        <p:nvPicPr>
          <p:cNvPr id="33" name="Picture 32" descr="Javascript.png"/>
          <p:cNvPicPr>
            <a:picLocks noChangeAspect="1"/>
          </p:cNvPicPr>
          <p:nvPr/>
        </p:nvPicPr>
        <p:blipFill>
          <a:blip r:embed="rId6" cstate="print">
            <a:grayscl/>
            <a:lum bright="36000" contrast="-32000"/>
          </a:blip>
          <a:stretch>
            <a:fillRect/>
          </a:stretch>
        </p:blipFill>
        <p:spPr>
          <a:xfrm>
            <a:off x="2500298" y="4572008"/>
            <a:ext cx="714844" cy="714844"/>
          </a:xfrm>
          <a:prstGeom prst="rect">
            <a:avLst/>
          </a:prstGeom>
        </p:spPr>
      </p:pic>
      <p:pic>
        <p:nvPicPr>
          <p:cNvPr id="34" name="Picture 33" descr="l12866-java-eps-logo-9909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5072074"/>
            <a:ext cx="1066909" cy="1066909"/>
          </a:xfrm>
          <a:prstGeom prst="rect">
            <a:avLst/>
          </a:prstGeom>
        </p:spPr>
      </p:pic>
      <p:pic>
        <p:nvPicPr>
          <p:cNvPr id="36" name="Picture 35" descr="smooth-spiral.png"/>
          <p:cNvPicPr>
            <a:picLocks noChangeAspect="1"/>
          </p:cNvPicPr>
          <p:nvPr/>
        </p:nvPicPr>
        <p:blipFill>
          <a:blip r:embed="rId8">
            <a:grayscl/>
            <a:lum bright="36000" contrast="-32000"/>
          </a:blip>
          <a:stretch>
            <a:fillRect/>
          </a:stretch>
        </p:blipFill>
        <p:spPr>
          <a:xfrm>
            <a:off x="5214942" y="5214950"/>
            <a:ext cx="571504" cy="84185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rot="10800000">
            <a:off x="3143241" y="3857629"/>
            <a:ext cx="1428761" cy="142879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572000" y="3857628"/>
            <a:ext cx="1428760" cy="14287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72000" y="4000504"/>
            <a:ext cx="1285884" cy="64294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 flipV="1">
            <a:off x="3357554" y="4000504"/>
            <a:ext cx="1214446" cy="642942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H="1">
            <a:off x="4393405" y="4179099"/>
            <a:ext cx="1214446" cy="85725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3571868" y="4214818"/>
            <a:ext cx="1214446" cy="785818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3894133" y="4679165"/>
            <a:ext cx="1356528" cy="794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7"/>
          <p:cNvGrpSpPr/>
          <p:nvPr/>
        </p:nvGrpSpPr>
        <p:grpSpPr>
          <a:xfrm>
            <a:off x="4113626" y="3357562"/>
            <a:ext cx="916748" cy="1166769"/>
            <a:chOff x="1312409" y="3561103"/>
            <a:chExt cx="785818" cy="1000132"/>
          </a:xfrm>
        </p:grpSpPr>
        <p:sp>
          <p:nvSpPr>
            <p:cNvPr id="25" name="Can 24"/>
            <p:cNvSpPr/>
            <p:nvPr/>
          </p:nvSpPr>
          <p:spPr>
            <a:xfrm>
              <a:off x="1312409" y="3561103"/>
              <a:ext cx="785818" cy="10001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code-icon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7290" y="3786190"/>
              <a:ext cx="726793" cy="726793"/>
            </a:xfrm>
            <a:prstGeom prst="rect">
              <a:avLst/>
            </a:prstGeom>
          </p:spPr>
        </p:pic>
      </p:grp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A18A51-5894-4262-B40A-AF276BD42969}" type="slidenum">
              <a:rPr lang="de-CH" smtClean="0"/>
              <a:pPr/>
              <a:t>91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93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Why?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92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370373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Why?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93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77630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Why?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94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commit analyzed seperately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550844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Why?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95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Manual work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commit analyzed seperately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71300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Why?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96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Manual work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commit analyzed seperately</a:t>
            </a:r>
            <a:endParaRPr lang="en-US" sz="1600" dirty="0"/>
          </a:p>
        </p:txBody>
      </p: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Many preconditions for analyses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5718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Why?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97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Manual work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commit analyzed seperately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Many preconditions for analyses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79575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Why?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98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Manual work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commit analyzed seperately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Many preconditions for analyses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Analysis Tools are purpose-built, not designed for large-scale studies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04332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Elbow Connector 22"/>
          <p:cNvCxnSpPr>
            <a:stCxn id="17" idx="0"/>
            <a:endCxn id="11" idx="2"/>
          </p:cNvCxnSpPr>
          <p:nvPr/>
        </p:nvCxnSpPr>
        <p:spPr>
          <a:xfrm rot="5400000" flipH="1" flipV="1">
            <a:off x="3559077" y="1898984"/>
            <a:ext cx="506836" cy="1447569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17" idx="0"/>
            <a:endCxn id="10" idx="2"/>
          </p:cNvCxnSpPr>
          <p:nvPr/>
        </p:nvCxnSpPr>
        <p:spPr>
          <a:xfrm rot="16200000" flipV="1">
            <a:off x="2112458" y="1899933"/>
            <a:ext cx="506836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4" idx="0"/>
            <a:endCxn id="17" idx="2"/>
          </p:cNvCxnSpPr>
          <p:nvPr/>
        </p:nvCxnSpPr>
        <p:spPr>
          <a:xfrm rot="16200000" flipV="1">
            <a:off x="3556765" y="3051074"/>
            <a:ext cx="501584" cy="1437692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26" idx="0"/>
            <a:endCxn id="17" idx="2"/>
          </p:cNvCxnSpPr>
          <p:nvPr/>
        </p:nvCxnSpPr>
        <p:spPr>
          <a:xfrm rot="5400000" flipH="1" flipV="1">
            <a:off x="2115084" y="3047085"/>
            <a:ext cx="501584" cy="1445670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" idx="0"/>
            <a:endCxn id="9" idx="2"/>
          </p:cNvCxnSpPr>
          <p:nvPr/>
        </p:nvCxnSpPr>
        <p:spPr>
          <a:xfrm rot="16200000" flipV="1">
            <a:off x="6639558" y="3195030"/>
            <a:ext cx="1651362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mtClean="0"/>
              <a:t>Why?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18A51-5894-4262-B40A-AF276BD42969}" type="slidenum">
              <a:rPr lang="de-CH" smtClean="0"/>
              <a:pPr/>
              <a:t>99</a:t>
            </a:fld>
            <a:endParaRPr lang="de-CH" dirty="0"/>
          </a:p>
        </p:txBody>
      </p:sp>
      <p:sp>
        <p:nvSpPr>
          <p:cNvPr id="9" name="Rounded Rectangle 8"/>
          <p:cNvSpPr/>
          <p:nvPr/>
        </p:nvSpPr>
        <p:spPr>
          <a:xfrm>
            <a:off x="6500825" y="1726408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few Languages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714347" y="1726408"/>
            <a:ext cx="185738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Only a few projects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3536148" y="1726408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Only a few snapshots</a:t>
            </a:r>
            <a:endParaRPr lang="en-US" sz="1600"/>
          </a:p>
        </p:txBody>
      </p:sp>
      <p:sp>
        <p:nvSpPr>
          <p:cNvPr id="14" name="Rounded Rectangle 13"/>
          <p:cNvSpPr/>
          <p:nvPr/>
        </p:nvSpPr>
        <p:spPr>
          <a:xfrm>
            <a:off x="3704866" y="4020712"/>
            <a:ext cx="164307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Manual work</a:t>
            </a:r>
            <a:endParaRPr lang="en-US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2195736" y="2876186"/>
            <a:ext cx="178595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Time &amp; resource intensive analysis</a:t>
            </a:r>
            <a:endParaRPr lang="en-US" sz="1600" dirty="0"/>
          </a:p>
        </p:txBody>
      </p:sp>
      <p:sp>
        <p:nvSpPr>
          <p:cNvPr id="126" name="Rounded Rectangle 125"/>
          <p:cNvSpPr/>
          <p:nvPr/>
        </p:nvSpPr>
        <p:spPr>
          <a:xfrm>
            <a:off x="696486" y="4020712"/>
            <a:ext cx="1893109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Each commit analyzed seperately</a:t>
            </a:r>
            <a:endParaRPr lang="en-US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6500826" y="4020712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Many preconditions for analyses</a:t>
            </a:r>
            <a:endParaRPr lang="en-US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2921613" y="5176354"/>
            <a:ext cx="3209581" cy="642942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Analysis Tools are purpose-built, not designed for large-scale studies</a:t>
            </a:r>
            <a:endParaRPr lang="en-US" sz="1600" dirty="0"/>
          </a:p>
        </p:txBody>
      </p:sp>
      <p:cxnSp>
        <p:nvCxnSpPr>
          <p:cNvPr id="32" name="Elbow Connector 31"/>
          <p:cNvCxnSpPr>
            <a:stCxn id="25" idx="0"/>
            <a:endCxn id="17" idx="2"/>
          </p:cNvCxnSpPr>
          <p:nvPr/>
        </p:nvCxnSpPr>
        <p:spPr>
          <a:xfrm rot="16200000" flipV="1">
            <a:off x="5026183" y="1581656"/>
            <a:ext cx="501584" cy="4376528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9" idx="0"/>
            <a:endCxn id="14" idx="2"/>
          </p:cNvCxnSpPr>
          <p:nvPr/>
        </p:nvCxnSpPr>
        <p:spPr>
          <a:xfrm rot="16200000" flipV="1">
            <a:off x="4270054" y="4920003"/>
            <a:ext cx="512700" cy="1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29" idx="0"/>
            <a:endCxn id="25" idx="2"/>
          </p:cNvCxnSpPr>
          <p:nvPr/>
        </p:nvCxnSpPr>
        <p:spPr>
          <a:xfrm rot="5400000" flipH="1" flipV="1">
            <a:off x="5739471" y="3450587"/>
            <a:ext cx="512700" cy="2938835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9" idx="0"/>
            <a:endCxn id="126" idx="2"/>
          </p:cNvCxnSpPr>
          <p:nvPr/>
        </p:nvCxnSpPr>
        <p:spPr>
          <a:xfrm rot="16200000" flipV="1">
            <a:off x="2828373" y="3478322"/>
            <a:ext cx="512700" cy="2883363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-357222" y="-285776"/>
            <a:ext cx="10144196" cy="650085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748679" y="3290360"/>
            <a:ext cx="5643602" cy="853802"/>
          </a:xfrm>
          <a:prstGeom prst="roundRect">
            <a:avLst/>
          </a:prstGeom>
          <a:solidFill>
            <a:schemeClr val="tx2"/>
          </a:solidFill>
          <a:ln w="476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Possible solution: </a:t>
            </a:r>
            <a:r>
              <a:rPr lang="de-CH" b="1" dirty="0" smtClean="0"/>
              <a:t>LISA</a:t>
            </a:r>
          </a:p>
          <a:p>
            <a:pPr algn="ctr"/>
            <a:r>
              <a:rPr lang="de-CH" dirty="0" smtClean="0"/>
              <a:t>A fast, multi-purpose, graph-based</a:t>
            </a:r>
            <a:r>
              <a:rPr lang="de-CH" dirty="0"/>
              <a:t> </a:t>
            </a:r>
            <a:r>
              <a:rPr lang="de-CH" dirty="0" smtClean="0"/>
              <a:t>analysis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10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4174</Words>
  <Application>Microsoft Office PowerPoint</Application>
  <PresentationFormat>On-screen Show (4:3)</PresentationFormat>
  <Paragraphs>1232</Paragraphs>
  <Slides>126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126</vt:i4>
      </vt:variant>
    </vt:vector>
  </HeadingPairs>
  <TitlesOfParts>
    <vt:vector size="137" baseType="lpstr">
      <vt:lpstr>Calibri</vt:lpstr>
      <vt:lpstr>Segoe UI Black</vt:lpstr>
      <vt:lpstr>Impact</vt:lpstr>
      <vt:lpstr>Segoe UI Light</vt:lpstr>
      <vt:lpstr>Verdana</vt:lpstr>
      <vt:lpstr>Arial</vt:lpstr>
      <vt:lpstr>Wingdings</vt:lpstr>
      <vt:lpstr>MS Reference Sans Serif</vt:lpstr>
      <vt:lpstr>Lucida Console</vt:lpstr>
      <vt:lpstr>Courier New</vt:lpstr>
      <vt:lpstr>Office Theme</vt:lpstr>
      <vt:lpstr>PowerPoint Presentation</vt:lpstr>
      <vt:lpstr>The Problem Domain</vt:lpstr>
      <vt:lpstr>The Problem Domain</vt:lpstr>
      <vt:lpstr>The Problem Domain</vt:lpstr>
      <vt:lpstr>A Typical Analysis Process</vt:lpstr>
      <vt:lpstr>A Typical Analysis Process</vt:lpstr>
      <vt:lpstr>A Typical Analysis Process</vt:lpstr>
      <vt:lpstr>A Typical Analysis Process</vt:lpstr>
      <vt:lpstr>A Typical Analysis Process</vt:lpstr>
      <vt:lpstr>Redundancies all over...</vt:lpstr>
      <vt:lpstr>Redundancies all over...</vt:lpstr>
      <vt:lpstr>Redundancies all over...</vt:lpstr>
      <vt:lpstr>Redundancies all over...</vt:lpstr>
      <vt:lpstr>Redundancies all over...</vt:lpstr>
      <vt:lpstr>Redundancies all over...</vt:lpstr>
      <vt:lpstr>Redundancies all over...</vt:lpstr>
      <vt:lpstr>Important!</vt:lpstr>
      <vt:lpstr>PowerPoint Presentation</vt:lpstr>
      <vt:lpstr>Avoid checkouts</vt:lpstr>
      <vt:lpstr>Avoid checkouts</vt:lpstr>
      <vt:lpstr>Avoid checkouts</vt:lpstr>
      <vt:lpstr>Avoid checkouts</vt:lpstr>
      <vt:lpstr>Avoid checkouts</vt:lpstr>
      <vt:lpstr>Avoid checkouts</vt:lpstr>
      <vt:lpstr>Avoid checkouts</vt:lpstr>
      <vt:lpstr>Avoid checkouts</vt:lpstr>
      <vt:lpstr>Avoid checkouts</vt:lpstr>
      <vt:lpstr>PowerPoint Presentation</vt:lpstr>
      <vt:lpstr>Merge ASTs</vt:lpstr>
      <vt:lpstr>Merge ASTs</vt:lpstr>
      <vt:lpstr>Merge ASTs</vt:lpstr>
      <vt:lpstr>Merge ASTs</vt:lpstr>
      <vt:lpstr>Merge ASTs</vt:lpstr>
      <vt:lpstr>Merge ASTs</vt:lpstr>
      <vt:lpstr>Merge ASTs</vt:lpstr>
      <vt:lpstr>Merge ASTs</vt:lpstr>
      <vt:lpstr>Merge ASTs</vt:lpstr>
      <vt:lpstr>Merge ASTs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LISA Analysis Process</vt:lpstr>
      <vt:lpstr>The LISA Analysis Process</vt:lpstr>
      <vt:lpstr>The LISA Analysis Process</vt:lpstr>
      <vt:lpstr>The LISA Analysis Process</vt:lpstr>
      <vt:lpstr>PowerPoint Presentation</vt:lpstr>
      <vt:lpstr>Marginal cost for +1 revision</vt:lpstr>
      <vt:lpstr>Overall Performance Stats</vt:lpstr>
      <vt:lpstr>PowerPoint Presentation</vt:lpstr>
      <vt:lpstr>The (not so) minor stuff</vt:lpstr>
      <vt:lpstr>The (not so) minor stuff</vt:lpstr>
      <vt:lpstr>Language matters</vt:lpstr>
      <vt:lpstr>LISA is EXTREME</vt:lpstr>
      <vt:lpstr>PowerPoint Presentation</vt:lpstr>
      <vt:lpstr>Parallelize Parsing</vt:lpstr>
      <vt:lpstr>Parallelize Parsing</vt:lpstr>
      <vt:lpstr>Parallelize Parsing</vt:lpstr>
      <vt:lpstr>"Speed-up factor" for each technique</vt:lpstr>
      <vt:lpstr>Asynchronous Graph Analysis</vt:lpstr>
      <vt:lpstr>Asynchronous Graph Analysis</vt:lpstr>
      <vt:lpstr>Asynchronous Graph Analysis</vt:lpstr>
      <vt:lpstr>Asynchronous Graph Analysis</vt:lpstr>
      <vt:lpstr>Asynchronous Graph Analysis</vt:lpstr>
      <vt:lpstr>Asynchronous Graph Analysis</vt:lpstr>
      <vt:lpstr>Asynchronous Graph Analysis</vt:lpstr>
      <vt:lpstr>Asynchronous Graph Analysis</vt:lpstr>
      <vt:lpstr>Static source code analysis?</vt:lpstr>
      <vt:lpstr>Static source code analysis?</vt:lpstr>
      <vt:lpstr>Static source code analysis?</vt:lpstr>
      <vt:lpstr>Static source code analysis?</vt:lpstr>
      <vt:lpstr>Static source code analysis?</vt:lpstr>
      <vt:lpstr>Static source code analysis?</vt:lpstr>
      <vt:lpstr>Static source code analysis?</vt:lpstr>
      <vt:lpstr>(Many) existing studies</vt:lpstr>
      <vt:lpstr>(Many) existing studies</vt:lpstr>
      <vt:lpstr>(Many) existing studies</vt:lpstr>
      <vt:lpstr>(Many) existing studies</vt:lpstr>
      <vt:lpstr>(Many) existing studies</vt:lpstr>
      <vt:lpstr>(Many) existing studies</vt:lpstr>
      <vt:lpstr>(Many) existing studies</vt:lpstr>
      <vt:lpstr>Why?</vt:lpstr>
      <vt:lpstr>Why?</vt:lpstr>
      <vt:lpstr>Why?</vt:lpstr>
      <vt:lpstr>Why?</vt:lpstr>
      <vt:lpstr>Why?</vt:lpstr>
      <vt:lpstr>Why?</vt:lpstr>
      <vt:lpstr>Why?</vt:lpstr>
      <vt:lpstr>Why?</vt:lpstr>
      <vt:lpstr>PowerPoint Presentation</vt:lpstr>
      <vt:lpstr>Rapid Analysis using LISA</vt:lpstr>
      <vt:lpstr>Rapid Analysis using LISA</vt:lpstr>
      <vt:lpstr>Rapid Analysis using LISA</vt:lpstr>
      <vt:lpstr>Rapid Analysis using LISA</vt:lpstr>
      <vt:lpstr>Rapid Analysis using LISA</vt:lpstr>
      <vt:lpstr>Rapid Analysis using LISA</vt:lpstr>
      <vt:lpstr>Rapid Analysis using LISA</vt:lpstr>
      <vt:lpstr>Rapid Analysis using LISA</vt:lpstr>
      <vt:lpstr># of Commits: Linear Scaling</vt:lpstr>
      <vt:lpstr>Multi-Project Parallelization</vt:lpstr>
      <vt:lpstr>Multi-Project Parallelization</vt:lpstr>
      <vt:lpstr>Benchmarking</vt:lpstr>
      <vt:lpstr>Benchmarking</vt:lpstr>
      <vt:lpstr>Benchmarking</vt:lpstr>
      <vt:lpstr>Benchmarking</vt:lpstr>
      <vt:lpstr>Cluster &amp; Compare</vt:lpstr>
      <vt:lpstr>Cluster &amp; Compare</vt:lpstr>
      <vt:lpstr>Cluster &amp; Compare</vt:lpstr>
      <vt:lpstr>Cluster &amp; Compare</vt:lpstr>
      <vt:lpstr>Cluster &amp; Compare</vt:lpstr>
      <vt:lpstr>Machine Learning</vt:lpstr>
      <vt:lpstr>Machine Learning</vt:lpstr>
      <vt:lpstr>Machine Learning</vt:lpstr>
      <vt:lpstr>Study Replication</vt:lpstr>
      <vt:lpstr>Study Replication</vt:lpstr>
      <vt:lpstr>Study Replication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Informatics 1</dc:title>
  <dc:creator>Christian Bosshard</dc:creator>
  <cp:lastModifiedBy>Win10</cp:lastModifiedBy>
  <cp:revision>560</cp:revision>
  <dcterms:created xsi:type="dcterms:W3CDTF">2014-09-09T16:19:25Z</dcterms:created>
  <dcterms:modified xsi:type="dcterms:W3CDTF">2017-02-22T13:06:32Z</dcterms:modified>
</cp:coreProperties>
</file>