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649" r:id="rId2"/>
    <p:sldId id="705" r:id="rId3"/>
    <p:sldId id="706" r:id="rId4"/>
    <p:sldId id="742" r:id="rId5"/>
    <p:sldId id="709" r:id="rId6"/>
    <p:sldId id="743" r:id="rId7"/>
    <p:sldId id="744" r:id="rId8"/>
    <p:sldId id="745" r:id="rId9"/>
    <p:sldId id="746" r:id="rId10"/>
    <p:sldId id="704" r:id="rId11"/>
    <p:sldId id="747" r:id="rId12"/>
    <p:sldId id="757" r:id="rId13"/>
    <p:sldId id="749" r:id="rId14"/>
    <p:sldId id="748" r:id="rId15"/>
    <p:sldId id="750" r:id="rId16"/>
    <p:sldId id="731" r:id="rId17"/>
    <p:sldId id="691" r:id="rId18"/>
    <p:sldId id="654" r:id="rId19"/>
    <p:sldId id="648" r:id="rId20"/>
    <p:sldId id="694" r:id="rId21"/>
    <p:sldId id="693" r:id="rId22"/>
    <p:sldId id="692" r:id="rId23"/>
    <p:sldId id="696" r:id="rId24"/>
    <p:sldId id="712" r:id="rId25"/>
    <p:sldId id="714" r:id="rId26"/>
    <p:sldId id="713" r:id="rId27"/>
    <p:sldId id="711" r:id="rId28"/>
    <p:sldId id="655" r:id="rId29"/>
    <p:sldId id="563" r:id="rId30"/>
    <p:sldId id="603" r:id="rId31"/>
    <p:sldId id="564" r:id="rId32"/>
    <p:sldId id="565" r:id="rId33"/>
    <p:sldId id="566" r:id="rId34"/>
    <p:sldId id="429" r:id="rId35"/>
    <p:sldId id="567" r:id="rId36"/>
    <p:sldId id="430" r:id="rId37"/>
    <p:sldId id="664" r:id="rId38"/>
    <p:sldId id="719" r:id="rId39"/>
    <p:sldId id="659" r:id="rId40"/>
    <p:sldId id="715" r:id="rId41"/>
    <p:sldId id="756" r:id="rId42"/>
    <p:sldId id="717" r:id="rId43"/>
    <p:sldId id="702" r:id="rId44"/>
    <p:sldId id="720" r:id="rId45"/>
    <p:sldId id="721" r:id="rId46"/>
    <p:sldId id="661" r:id="rId47"/>
    <p:sldId id="433" r:id="rId48"/>
    <p:sldId id="434" r:id="rId49"/>
    <p:sldId id="435" r:id="rId50"/>
    <p:sldId id="663" r:id="rId51"/>
    <p:sldId id="735" r:id="rId52"/>
    <p:sldId id="652" r:id="rId53"/>
    <p:sldId id="739" r:id="rId54"/>
    <p:sldId id="753" r:id="rId55"/>
    <p:sldId id="754" r:id="rId56"/>
    <p:sldId id="755" r:id="rId57"/>
    <p:sldId id="740" r:id="rId58"/>
    <p:sldId id="736" r:id="rId59"/>
    <p:sldId id="665" r:id="rId60"/>
    <p:sldId id="733" r:id="rId61"/>
    <p:sldId id="737" r:id="rId62"/>
    <p:sldId id="758" r:id="rId63"/>
    <p:sldId id="734" r:id="rId64"/>
    <p:sldId id="682" r:id="rId65"/>
    <p:sldId id="770" r:id="rId6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Segoe UI Black" panose="020B0A02040204020203" pitchFamily="34" charset="0"/>
      <p:bold r:id="rId73"/>
      <p:boldItalic r:id="rId74"/>
    </p:embeddedFont>
    <p:embeddedFont>
      <p:font typeface="Impact" panose="020B0806030902050204" pitchFamily="34" charset="0"/>
      <p:regular r:id="rId75"/>
    </p:embeddedFont>
    <p:embeddedFont>
      <p:font typeface="Segoe UI Light" panose="020B0502040204020203" pitchFamily="34" charset="0"/>
      <p:regular r:id="rId76"/>
      <p: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  <p:embeddedFont>
      <p:font typeface="MS Reference Sans Serif" panose="020B0604030504040204" pitchFamily="34" charset="0"/>
      <p:regular r:id="rId82"/>
    </p:embeddedFont>
    <p:embeddedFont>
      <p:font typeface="Lucida Console" panose="020B0609040504020204" pitchFamily="49" charset="0"/>
      <p:regular r:id="rId8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9D9"/>
    <a:srgbClr val="65C25E"/>
    <a:srgbClr val="41719C"/>
    <a:srgbClr val="2F347D"/>
    <a:srgbClr val="E99E3A"/>
    <a:srgbClr val="FF6969"/>
    <a:srgbClr val="FF9797"/>
    <a:srgbClr val="D5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206" autoAdjust="0"/>
  </p:normalViewPr>
  <p:slideViewPr>
    <p:cSldViewPr showGuides="1">
      <p:cViewPr varScale="1">
        <p:scale>
          <a:sx n="109" d="100"/>
          <a:sy n="109" d="100"/>
        </p:scale>
        <p:origin x="1266" y="72"/>
      </p:cViewPr>
      <p:guideLst>
        <p:guide orient="horz" pos="216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6" Type="http://schemas.openxmlformats.org/officeDocument/2006/relationships/font" Target="fonts/font8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dirty="0" smtClean="0"/>
              <a:t>Average Parsing+Computation time per Revision when analyzing</a:t>
            </a:r>
            <a:r>
              <a:rPr lang="de-CH" baseline="0" dirty="0" smtClean="0"/>
              <a:t> n revisions of AspectJ </a:t>
            </a:r>
            <a:r>
              <a:rPr lang="de-CH" sz="2160" b="1" i="0" u="none" strike="noStrike" baseline="0" dirty="0" smtClean="0">
                <a:effectLst/>
              </a:rPr>
              <a:t>(10 common metrics) </a:t>
            </a:r>
            <a:endParaRPr lang="de-CH" dirty="0"/>
          </a:p>
        </c:rich>
      </c:tx>
      <c:layout>
        <c:manualLayout>
          <c:xMode val="edge"/>
          <c:yMode val="edge"/>
          <c:x val="9.055932244580539E-2"/>
          <c:y val="1.647220315717227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LISA</c:v>
                </c:pt>
              </c:strCache>
            </c:strRef>
          </c:tx>
          <c:spPr>
            <a:ln>
              <a:solidFill>
                <a:srgbClr val="F38039"/>
              </a:solidFill>
            </a:ln>
          </c:spPr>
          <c:marker>
            <c:symbol val="circle"/>
            <c:size val="10"/>
            <c:spPr>
              <a:solidFill>
                <a:srgbClr val="F38039"/>
              </a:solidFill>
            </c:spPr>
          </c:marker>
          <c:dLbls>
            <c:dLbl>
              <c:idx val="1"/>
              <c:layout>
                <c:manualLayout>
                  <c:x val="-5.0925925925925923E-2"/>
                  <c:y val="0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  <c:pt idx="7">
                  <c:v>5000</c:v>
                </c:pt>
                <c:pt idx="8">
                  <c:v>6000</c:v>
                </c:pt>
                <c:pt idx="9">
                  <c:v>7000</c:v>
                </c:pt>
              </c:numCache>
            </c:numRef>
          </c:cat>
          <c:val>
            <c:numRef>
              <c:f>Sheet1!$B$2:$B$11</c:f>
              <c:numCache>
                <c:formatCode>0.00</c:formatCode>
                <c:ptCount val="10"/>
                <c:pt idx="0">
                  <c:v>41.67</c:v>
                </c:pt>
                <c:pt idx="1">
                  <c:v>4.633</c:v>
                </c:pt>
                <c:pt idx="2">
                  <c:v>0.52500000000000002</c:v>
                </c:pt>
                <c:pt idx="3">
                  <c:v>0.109</c:v>
                </c:pt>
                <c:pt idx="4">
                  <c:v>8.2000000000000003E-2</c:v>
                </c:pt>
                <c:pt idx="5">
                  <c:v>7.0999999999999994E-2</c:v>
                </c:pt>
                <c:pt idx="6">
                  <c:v>5.1999999999999998E-2</c:v>
                </c:pt>
                <c:pt idx="7">
                  <c:v>4.1000000000000002E-2</c:v>
                </c:pt>
                <c:pt idx="8">
                  <c:v>3.2000000000000001E-2</c:v>
                </c:pt>
                <c:pt idx="9">
                  <c:v>3.3000000000000002E-2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119184"/>
        <c:axId val="415119576"/>
      </c:lineChart>
      <c:catAx>
        <c:axId val="41511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5119576"/>
        <c:crosses val="autoZero"/>
        <c:auto val="1"/>
        <c:lblAlgn val="ctr"/>
        <c:lblOffset val="100"/>
        <c:noMultiLvlLbl val="0"/>
      </c:catAx>
      <c:valAx>
        <c:axId val="415119576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rgbClr val="E7E6E6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41511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ADA6E-D10D-4B84-AFA6-5BCF38A2F01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06046-52D8-4476-843E-CC548BFBF410}">
      <dgm:prSet phldrT="[Text]"/>
      <dgm:spPr/>
      <dgm:t>
        <a:bodyPr/>
        <a:lstStyle/>
        <a:p>
          <a:r>
            <a:rPr lang="en-US" dirty="0" smtClean="0"/>
            <a:t>Techniques implemented in </a:t>
          </a:r>
          <a:r>
            <a:rPr lang="en-US" b="1" dirty="0" smtClean="0"/>
            <a:t>LISA</a:t>
          </a:r>
          <a:endParaRPr lang="en-US" b="1" dirty="0"/>
        </a:p>
      </dgm:t>
    </dgm:pt>
    <dgm:pt modelId="{58AE5C03-DE9B-491E-94EF-C6D8548E5B6F}" type="parTrans" cxnId="{82B5E3F4-00BB-45F6-8E87-A45777EAAB87}">
      <dgm:prSet/>
      <dgm:spPr/>
      <dgm:t>
        <a:bodyPr/>
        <a:lstStyle/>
        <a:p>
          <a:endParaRPr lang="en-US"/>
        </a:p>
      </dgm:t>
    </dgm:pt>
    <dgm:pt modelId="{A27059CD-496F-4457-8C37-96124EF36B0A}" type="sibTrans" cxnId="{82B5E3F4-00BB-45F6-8E87-A45777EAAB87}">
      <dgm:prSet/>
      <dgm:spPr/>
      <dgm:t>
        <a:bodyPr/>
        <a:lstStyle/>
        <a:p>
          <a:endParaRPr lang="en-US"/>
        </a:p>
      </dgm:t>
    </dgm:pt>
    <dgm:pt modelId="{642D4BF4-CEF9-4978-A72F-4F7DE031AD4B}">
      <dgm:prSet phldrT="[Text]"/>
      <dgm:spPr/>
      <dgm:t>
        <a:bodyPr/>
        <a:lstStyle/>
        <a:p>
          <a:r>
            <a:rPr lang="en-US" dirty="0" smtClean="0"/>
            <a:t>Your </a:t>
          </a:r>
          <a:r>
            <a:rPr lang="en-US" dirty="0" err="1" smtClean="0"/>
            <a:t>favourite</a:t>
          </a:r>
          <a:r>
            <a:rPr lang="en-US" dirty="0" smtClean="0"/>
            <a:t> analysis features</a:t>
          </a:r>
          <a:endParaRPr lang="en-US" dirty="0"/>
        </a:p>
      </dgm:t>
    </dgm:pt>
    <dgm:pt modelId="{567B782D-ED76-477B-85D7-510B4FBB142F}" type="parTrans" cxnId="{A98C94FD-C3BB-46E8-B03A-1DAE7BA1527C}">
      <dgm:prSet/>
      <dgm:spPr/>
      <dgm:t>
        <a:bodyPr/>
        <a:lstStyle/>
        <a:p>
          <a:endParaRPr lang="en-US"/>
        </a:p>
      </dgm:t>
    </dgm:pt>
    <dgm:pt modelId="{7BBB83A9-8C97-438B-BAF3-79906D6B8712}" type="sibTrans" cxnId="{A98C94FD-C3BB-46E8-B03A-1DAE7BA1527C}">
      <dgm:prSet/>
      <dgm:spPr/>
      <dgm:t>
        <a:bodyPr/>
        <a:lstStyle/>
        <a:p>
          <a:endParaRPr lang="en-US"/>
        </a:p>
      </dgm:t>
    </dgm:pt>
    <dgm:pt modelId="{D616942A-EF2A-48CD-9AA4-F97D98B1DE30}" type="pres">
      <dgm:prSet presAssocID="{28EADA6E-D10D-4B84-AFA6-5BCF38A2F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729E7-7208-465B-8D18-46250FC5309C}" type="pres">
      <dgm:prSet presAssocID="{9FA06046-52D8-4476-843E-CC548BFBF41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ACDE-BA3E-4D38-9CAA-313BC4D94184}" type="pres">
      <dgm:prSet presAssocID="{A27059CD-496F-4457-8C37-96124EF36B0A}" presName="space" presStyleCnt="0"/>
      <dgm:spPr/>
    </dgm:pt>
    <dgm:pt modelId="{3B0CFCB2-DD82-42D3-B6E8-55C2F223C1A0}" type="pres">
      <dgm:prSet presAssocID="{642D4BF4-CEF9-4978-A72F-4F7DE031AD4B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60641-6AB5-4236-A9AC-639971726ABE}" type="presOf" srcId="{642D4BF4-CEF9-4978-A72F-4F7DE031AD4B}" destId="{3B0CFCB2-DD82-42D3-B6E8-55C2F223C1A0}" srcOrd="0" destOrd="0" presId="urn:microsoft.com/office/officeart/2005/8/layout/venn3"/>
    <dgm:cxn modelId="{6CC593E6-9653-4F2D-AA1E-FFD09D7F72D4}" type="presOf" srcId="{28EADA6E-D10D-4B84-AFA6-5BCF38A2F01D}" destId="{D616942A-EF2A-48CD-9AA4-F97D98B1DE30}" srcOrd="0" destOrd="0" presId="urn:microsoft.com/office/officeart/2005/8/layout/venn3"/>
    <dgm:cxn modelId="{C1AE59C0-9488-4AD1-89CE-767BD0E12A7C}" type="presOf" srcId="{9FA06046-52D8-4476-843E-CC548BFBF410}" destId="{28A729E7-7208-465B-8D18-46250FC5309C}" srcOrd="0" destOrd="0" presId="urn:microsoft.com/office/officeart/2005/8/layout/venn3"/>
    <dgm:cxn modelId="{82B5E3F4-00BB-45F6-8E87-A45777EAAB87}" srcId="{28EADA6E-D10D-4B84-AFA6-5BCF38A2F01D}" destId="{9FA06046-52D8-4476-843E-CC548BFBF410}" srcOrd="0" destOrd="0" parTransId="{58AE5C03-DE9B-491E-94EF-C6D8548E5B6F}" sibTransId="{A27059CD-496F-4457-8C37-96124EF36B0A}"/>
    <dgm:cxn modelId="{A98C94FD-C3BB-46E8-B03A-1DAE7BA1527C}" srcId="{28EADA6E-D10D-4B84-AFA6-5BCF38A2F01D}" destId="{642D4BF4-CEF9-4978-A72F-4F7DE031AD4B}" srcOrd="1" destOrd="0" parTransId="{567B782D-ED76-477B-85D7-510B4FBB142F}" sibTransId="{7BBB83A9-8C97-438B-BAF3-79906D6B8712}"/>
    <dgm:cxn modelId="{E9E9AFE2-91C0-4D4D-9561-C0A5D2CA17A9}" type="presParOf" srcId="{D616942A-EF2A-48CD-9AA4-F97D98B1DE30}" destId="{28A729E7-7208-465B-8D18-46250FC5309C}" srcOrd="0" destOrd="0" presId="urn:microsoft.com/office/officeart/2005/8/layout/venn3"/>
    <dgm:cxn modelId="{F1BCEF07-621D-4B75-A78D-616BFF42B38D}" type="presParOf" srcId="{D616942A-EF2A-48CD-9AA4-F97D98B1DE30}" destId="{B93AACDE-BA3E-4D38-9CAA-313BC4D94184}" srcOrd="1" destOrd="0" presId="urn:microsoft.com/office/officeart/2005/8/layout/venn3"/>
    <dgm:cxn modelId="{7ECF5585-472A-4D85-9F8B-1FEE42565A44}" type="presParOf" srcId="{D616942A-EF2A-48CD-9AA4-F97D98B1DE30}" destId="{3B0CFCB2-DD82-42D3-B6E8-55C2F223C1A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8FB9-9C27-4AC0-A171-66C7149153A4}" type="datetimeFigureOut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75FD-AFFF-4D5F-A408-A51ABAD78E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1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D233-F280-4C7D-AFDC-C811291DD9F7}" type="datetimeFigureOut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98B6A-3709-4C27-8399-42FD33CEF98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3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2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28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418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46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05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91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772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73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223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73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688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91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668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300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2767"/>
            <a:ext cx="7772400" cy="193719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52AB54-EEC0-4938-BA33-1542DA4E0568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C0B9BA-C099-42EA-A0F1-177BCE06C24F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1" y="359950"/>
            <a:ext cx="2608589" cy="8286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59950"/>
            <a:ext cx="1991531" cy="8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4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52AB54-EEC0-4938-BA33-1542DA4E0568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C0B9BA-C099-42EA-A0F1-177BCE06C2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35216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5F2-C9D9-426E-AD6C-3C2F9FEE06BE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5EB1-4898-4C46-A891-6779B3B7321D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FBFB-C94D-4F8A-AE98-C8FF2B790261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658F-57A3-4B93-A8FD-1B8CCCEE5E44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87-2106-41E8-8058-AC9A0D39F093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B631DC2-933B-46B7-A751-13753FBA4A46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A18A51-5894-4262-B40A-AF276BD42969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02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F34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t.uzh.ch/Fk" TargetMode="External"/><Relationship Id="rId2" Type="http://schemas.openxmlformats.org/officeDocument/2006/relationships/hyperlink" Target="http://t.uzh.ch/Fj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xandru@ifi.uzh.ch" TargetMode="External"/><Relationship Id="rId4" Type="http://schemas.openxmlformats.org/officeDocument/2006/relationships/hyperlink" Target="http://t.uzh.ch/F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594483"/>
            <a:ext cx="7703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u="sng" dirty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 V. </a:t>
            </a:r>
            <a:r>
              <a:rPr lang="de-CH" sz="2000" u="sng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Alexandru</a:t>
            </a:r>
            <a:r>
              <a:rPr lang="de-CH" sz="20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Sebastiano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Panichella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Harald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</a:t>
            </a:r>
            <a:r>
              <a:rPr lang="de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</a:t>
            </a:r>
          </a:p>
          <a:p>
            <a:pPr algn="r"/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</a:t>
            </a:r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volution and Architecture </a:t>
            </a:r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</a:t>
            </a:r>
            <a:endParaRPr lang="fr-CH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Zurich, </a:t>
            </a:r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Switzerland</a:t>
            </a:r>
            <a:endPara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  <a:r>
              <a:rPr lang="de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alexandru,panichella,gall</a:t>
            </a:r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}@ifi.uzh.ch</a:t>
            </a:r>
          </a:p>
          <a:p>
            <a:pPr algn="r"/>
            <a:r>
              <a:rPr lang="de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22.02.2017</a:t>
            </a:r>
            <a:endPara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8828" y="2944041"/>
            <a:ext cx="7960629" cy="120725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Reducing Redundancies in Multi-Revision Code Analysis</a:t>
            </a:r>
            <a:endParaRPr lang="de-CH" b="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50143" y="1772553"/>
            <a:ext cx="6858000" cy="635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1200" dirty="0" smtClean="0"/>
              <a:t>SANER’17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1200" dirty="0" smtClean="0"/>
              <a:t>Klagenfurt</a:t>
            </a:r>
            <a:r>
              <a:rPr lang="de-CH" sz="1200" dirty="0"/>
              <a:t>, Austria</a:t>
            </a:r>
          </a:p>
        </p:txBody>
      </p:sp>
    </p:spTree>
    <p:extLst>
      <p:ext uri="{BB962C8B-B14F-4D97-AF65-F5344CB8AC3E}">
        <p14:creationId xmlns:p14="http://schemas.microsoft.com/office/powerpoint/2010/main" val="1078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09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592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5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997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2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0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3626743" y="4313785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Re-implementing identical analyses</a:t>
            </a:r>
            <a:endParaRPr lang="en-US" sz="1600" dirty="0"/>
          </a:p>
        </p:txBody>
      </p:sp>
      <p:cxnSp>
        <p:nvCxnSpPr>
          <p:cNvPr id="147" name="Straight Arrow Connector 146"/>
          <p:cNvCxnSpPr>
            <a:stCxn id="45" idx="1"/>
            <a:endCxn id="140" idx="3"/>
          </p:cNvCxnSpPr>
          <p:nvPr/>
        </p:nvCxnSpPr>
        <p:spPr>
          <a:xfrm flipH="1">
            <a:off x="5519852" y="4635256"/>
            <a:ext cx="90710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3625445" y="5081627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Generalizability is expensive</a:t>
            </a:r>
            <a:endParaRPr lang="en-US" sz="1600" dirty="0"/>
          </a:p>
        </p:txBody>
      </p:sp>
      <p:cxnSp>
        <p:nvCxnSpPr>
          <p:cNvPr id="152" name="Elbow Connector 151"/>
          <p:cNvCxnSpPr>
            <a:stCxn id="45" idx="1"/>
            <a:endCxn id="150" idx="3"/>
          </p:cNvCxnSpPr>
          <p:nvPr/>
        </p:nvCxnSpPr>
        <p:spPr>
          <a:xfrm rot="10800000" flipV="1">
            <a:off x="5518555" y="4635256"/>
            <a:ext cx="908403" cy="7678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87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3626743" y="4313785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Re-implementing identical analyses</a:t>
            </a:r>
            <a:endParaRPr lang="en-US" sz="1600" dirty="0"/>
          </a:p>
        </p:txBody>
      </p:sp>
      <p:cxnSp>
        <p:nvCxnSpPr>
          <p:cNvPr id="147" name="Straight Arrow Connector 146"/>
          <p:cNvCxnSpPr>
            <a:stCxn id="45" idx="1"/>
            <a:endCxn id="140" idx="3"/>
          </p:cNvCxnSpPr>
          <p:nvPr/>
        </p:nvCxnSpPr>
        <p:spPr>
          <a:xfrm flipH="1">
            <a:off x="5519852" y="4635256"/>
            <a:ext cx="90710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3625445" y="5081627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Generalizability is expensive</a:t>
            </a:r>
            <a:endParaRPr lang="en-US" sz="1600" dirty="0"/>
          </a:p>
        </p:txBody>
      </p:sp>
      <p:cxnSp>
        <p:nvCxnSpPr>
          <p:cNvPr id="152" name="Elbow Connector 151"/>
          <p:cNvCxnSpPr>
            <a:stCxn id="45" idx="1"/>
            <a:endCxn id="150" idx="3"/>
          </p:cNvCxnSpPr>
          <p:nvPr/>
        </p:nvCxnSpPr>
        <p:spPr>
          <a:xfrm rot="10800000" flipV="1">
            <a:off x="5518555" y="4635256"/>
            <a:ext cx="908403" cy="7678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9172" y="2967662"/>
            <a:ext cx="8379945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Most tools are specifically made for analyzing 1 revision in 1 language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677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Important!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6</a:t>
            </a:r>
            <a:endParaRPr lang="de-C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8540029"/>
              </p:ext>
            </p:extLst>
          </p:nvPr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5065" y="5445224"/>
            <a:ext cx="289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Pick what you like!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88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083" y="3075057"/>
            <a:ext cx="4381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#1: Avoid Checkouts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95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The Problem Domain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897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60916" y="3075833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12250" y="2877076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06293" y="2763263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5594285" y="3212454"/>
            <a:ext cx="89264" cy="63251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24257" y="3308802"/>
            <a:ext cx="233874" cy="58333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3751" y="3528712"/>
            <a:ext cx="377801" cy="39918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70228" y="3753634"/>
            <a:ext cx="46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 smtClean="0"/>
              <a:t>read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69939" y="2396607"/>
            <a:ext cx="744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61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60916" y="3075833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12250" y="2877076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06293" y="2763263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5594285" y="3212454"/>
            <a:ext cx="89264" cy="63251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24257" y="3308802"/>
            <a:ext cx="233874" cy="58333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3751" y="3528712"/>
            <a:ext cx="377801" cy="39918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70228" y="3753634"/>
            <a:ext cx="46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 smtClean="0"/>
              <a:t>read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5360825"/>
            <a:ext cx="42750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For every file: 2 read ops + 1 write op</a:t>
            </a:r>
          </a:p>
          <a:p>
            <a:r>
              <a:rPr lang="de-CH" sz="1400" dirty="0" smtClean="0"/>
              <a:t>Checkout includes irrelevant files</a:t>
            </a:r>
          </a:p>
          <a:p>
            <a:r>
              <a:rPr lang="de-CH" sz="1400" dirty="0" smtClean="0"/>
              <a:t>Need 1 CWD for every revision to be analyzed in parallel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69939" y="2396607"/>
            <a:ext cx="744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988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4637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b="1" dirty="0" smtClean="0"/>
              <a:t>No overhead for parallization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1246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5872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89992" y="5400856"/>
            <a:ext cx="7126424" cy="82281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0250" y="5093079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E.g. for the JDK Compiler: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9992" y="5400856"/>
            <a:ext cx="725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c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lass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latin typeface="Lucida Console" panose="020B0609040504020204" pitchFamily="49" charset="0"/>
              </a:rPr>
              <a:t>JavaSourceFromCharrArray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name</a:t>
            </a:r>
            <a:r>
              <a:rPr lang="en-US" sz="1200" dirty="0" smtClean="0">
                <a:latin typeface="Lucida Console" panose="020B0609040504020204" pitchFamily="49" charset="0"/>
              </a:rPr>
              <a:t>: String,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code</a:t>
            </a:r>
            <a:r>
              <a:rPr lang="en-US" sz="1200" dirty="0" smtClean="0">
                <a:latin typeface="Lucida Console" panose="020B0609040504020204" pitchFamily="49" charset="0"/>
              </a:rPr>
              <a:t>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CharBuffer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e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xtends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SimpleJavaFileObject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err="1" smtClean="0">
                <a:latin typeface="Lucida Console" panose="020B0609040504020204" pitchFamily="49" charset="0"/>
              </a:rPr>
              <a:t>URI.create</a:t>
            </a:r>
            <a:r>
              <a:rPr lang="en-US" sz="1200" dirty="0" smtClean="0">
                <a:latin typeface="Lucida Console" panose="020B0609040504020204" pitchFamily="49" charset="0"/>
              </a:rPr>
              <a:t>("string:///" + name), </a:t>
            </a:r>
            <a:r>
              <a:rPr lang="en-US" sz="1200" dirty="0" err="1" smtClean="0">
                <a:latin typeface="Lucida Console" panose="020B0609040504020204" pitchFamily="49" charset="0"/>
              </a:rPr>
              <a:t>Kind.SOURCE</a:t>
            </a:r>
            <a:r>
              <a:rPr lang="en-US" sz="1200" dirty="0" smtClean="0">
                <a:latin typeface="Lucida Console" panose="020B0609040504020204" pitchFamily="49" charset="0"/>
              </a:rPr>
              <a:t>) {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override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def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getCharContent</a:t>
            </a:r>
            <a:r>
              <a:rPr lang="en-US" sz="1200" dirty="0" smtClean="0">
                <a:latin typeface="Lucida Console" panose="020B0609040504020204" pitchFamily="49" charset="0"/>
              </a:rPr>
              <a:t>():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CharSequence</a:t>
            </a:r>
            <a:r>
              <a:rPr lang="en-US" sz="1200" dirty="0" smtClean="0">
                <a:latin typeface="Lucida Console" panose="020B0609040504020204" pitchFamily="49" charset="0"/>
              </a:rPr>
              <a:t> = code</a:t>
            </a:r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>
                <a:latin typeface="Lucida Console" panose="020B0609040504020204" pitchFamily="49" charset="0"/>
              </a:rPr>
              <a:t>}</a:t>
            </a: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4" name="Freeform 33"/>
          <p:cNvSpPr/>
          <p:nvPr/>
        </p:nvSpPr>
        <p:spPr>
          <a:xfrm>
            <a:off x="4829957" y="3895249"/>
            <a:ext cx="3026475" cy="1386221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4159549 w 4295227"/>
              <a:gd name="connsiteY0" fmla="*/ 1809921 h 1809921"/>
              <a:gd name="connsiteX1" fmla="*/ 3140483 w 4295227"/>
              <a:gd name="connsiteY1" fmla="*/ 662309 h 1809921"/>
              <a:gd name="connsiteX2" fmla="*/ 0 w 4295227"/>
              <a:gd name="connsiteY2" fmla="*/ 79 h 1809921"/>
              <a:gd name="connsiteX0" fmla="*/ 1102840 w 1199623"/>
              <a:gd name="connsiteY0" fmla="*/ 1173789 h 2559992"/>
              <a:gd name="connsiteX1" fmla="*/ 83774 w 1199623"/>
              <a:gd name="connsiteY1" fmla="*/ 26177 h 2559992"/>
              <a:gd name="connsiteX2" fmla="*/ 0 w 1199623"/>
              <a:gd name="connsiteY2" fmla="*/ 2559992 h 2559992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475" h="1386221">
                <a:moveTo>
                  <a:pt x="2644257" y="18"/>
                </a:moveTo>
                <a:cubicBezTo>
                  <a:pt x="3099885" y="-4475"/>
                  <a:pt x="3171889" y="868184"/>
                  <a:pt x="2731180" y="1099218"/>
                </a:cubicBezTo>
                <a:cubicBezTo>
                  <a:pt x="2290471" y="1330252"/>
                  <a:pt x="237842" y="178193"/>
                  <a:pt x="0" y="1386221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89992" y="5400856"/>
            <a:ext cx="7126424" cy="82281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0250" y="5093079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E.g. for the JDK Compiler: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9992" y="5400856"/>
            <a:ext cx="725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c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lass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latin typeface="Lucida Console" panose="020B0609040504020204" pitchFamily="49" charset="0"/>
              </a:rPr>
              <a:t>JavaSourceFromCharrArray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name</a:t>
            </a:r>
            <a:r>
              <a:rPr lang="en-US" sz="1200" dirty="0" smtClean="0">
                <a:latin typeface="Lucida Console" panose="020B0609040504020204" pitchFamily="49" charset="0"/>
              </a:rPr>
              <a:t>: String,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code</a:t>
            </a:r>
            <a:r>
              <a:rPr lang="en-US" sz="1200" dirty="0" smtClean="0">
                <a:latin typeface="Lucida Console" panose="020B0609040504020204" pitchFamily="49" charset="0"/>
              </a:rPr>
              <a:t>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CharBuffer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e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xtends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SimpleJavaFileObject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err="1" smtClean="0">
                <a:latin typeface="Lucida Console" panose="020B0609040504020204" pitchFamily="49" charset="0"/>
              </a:rPr>
              <a:t>URI.create</a:t>
            </a:r>
            <a:r>
              <a:rPr lang="en-US" sz="1200" dirty="0" smtClean="0">
                <a:latin typeface="Lucida Console" panose="020B0609040504020204" pitchFamily="49" charset="0"/>
              </a:rPr>
              <a:t>("string:///" + name), </a:t>
            </a:r>
            <a:r>
              <a:rPr lang="en-US" sz="1200" dirty="0" err="1" smtClean="0">
                <a:latin typeface="Lucida Console" panose="020B0609040504020204" pitchFamily="49" charset="0"/>
              </a:rPr>
              <a:t>Kind.SOURCE</a:t>
            </a:r>
            <a:r>
              <a:rPr lang="en-US" sz="1200" dirty="0" smtClean="0">
                <a:latin typeface="Lucida Console" panose="020B0609040504020204" pitchFamily="49" charset="0"/>
              </a:rPr>
              <a:t>) {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override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def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getCharContent</a:t>
            </a:r>
            <a:r>
              <a:rPr lang="en-US" sz="1200" dirty="0" smtClean="0">
                <a:latin typeface="Lucida Console" panose="020B0609040504020204" pitchFamily="49" charset="0"/>
              </a:rPr>
              <a:t>():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CharSequence</a:t>
            </a:r>
            <a:r>
              <a:rPr lang="en-US" sz="1200" dirty="0" smtClean="0">
                <a:latin typeface="Lucida Console" panose="020B0609040504020204" pitchFamily="49" charset="0"/>
              </a:rPr>
              <a:t> = code</a:t>
            </a:r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>
                <a:latin typeface="Lucida Console" panose="020B0609040504020204" pitchFamily="49" charset="0"/>
              </a:rPr>
              <a:t>}</a:t>
            </a: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4" name="Freeform 33"/>
          <p:cNvSpPr/>
          <p:nvPr/>
        </p:nvSpPr>
        <p:spPr>
          <a:xfrm>
            <a:off x="4829957" y="3895249"/>
            <a:ext cx="3026475" cy="1386221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4159549 w 4295227"/>
              <a:gd name="connsiteY0" fmla="*/ 1809921 h 1809921"/>
              <a:gd name="connsiteX1" fmla="*/ 3140483 w 4295227"/>
              <a:gd name="connsiteY1" fmla="*/ 662309 h 1809921"/>
              <a:gd name="connsiteX2" fmla="*/ 0 w 4295227"/>
              <a:gd name="connsiteY2" fmla="*/ 79 h 1809921"/>
              <a:gd name="connsiteX0" fmla="*/ 1102840 w 1199623"/>
              <a:gd name="connsiteY0" fmla="*/ 1173789 h 2559992"/>
              <a:gd name="connsiteX1" fmla="*/ 83774 w 1199623"/>
              <a:gd name="connsiteY1" fmla="*/ 26177 h 2559992"/>
              <a:gd name="connsiteX2" fmla="*/ 0 w 1199623"/>
              <a:gd name="connsiteY2" fmla="*/ 2559992 h 2559992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475" h="1386221">
                <a:moveTo>
                  <a:pt x="2644257" y="18"/>
                </a:moveTo>
                <a:cubicBezTo>
                  <a:pt x="3099885" y="-4475"/>
                  <a:pt x="3171889" y="868184"/>
                  <a:pt x="2731180" y="1099218"/>
                </a:cubicBezTo>
                <a:cubicBezTo>
                  <a:pt x="2290471" y="1330252"/>
                  <a:pt x="237842" y="178193"/>
                  <a:pt x="0" y="1386221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The simplest time-saver:</a:t>
            </a:r>
          </a:p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If you can - operate directly on bare Git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7250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291" y="2767281"/>
            <a:ext cx="8281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#2: Use a multi-revision representation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of your sources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93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Merge</a:t>
            </a:r>
            <a:r>
              <a:rPr lang="fr-CH" dirty="0" smtClean="0"/>
              <a:t> </a:t>
            </a:r>
            <a:r>
              <a:rPr lang="fr-CH" dirty="0" err="1" smtClean="0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</a:t>
            </a:r>
            <a:r>
              <a:rPr lang="de-CH" sz="1400" dirty="0" smtClean="0"/>
              <a:t>1</a:t>
            </a:r>
            <a:endParaRPr lang="en-US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52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Problem Domain</a:t>
            </a:r>
            <a:endParaRPr lang="en-US" dirty="0"/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57" name="TextBox 156"/>
          <p:cNvSpPr txBox="1"/>
          <p:nvPr/>
        </p:nvSpPr>
        <p:spPr>
          <a:xfrm>
            <a:off x="2714612" y="608085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v0.7.0</a:t>
            </a:r>
            <a:endParaRPr lang="en-US" sz="1200"/>
          </a:p>
        </p:txBody>
      </p:sp>
      <p:sp>
        <p:nvSpPr>
          <p:cNvPr id="158" name="TextBox 157"/>
          <p:cNvSpPr txBox="1"/>
          <p:nvPr/>
        </p:nvSpPr>
        <p:spPr>
          <a:xfrm>
            <a:off x="321547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v1.0.0</a:t>
            </a:r>
            <a:endParaRPr lang="en-US" sz="1200"/>
          </a:p>
        </p:txBody>
      </p:sp>
      <p:sp>
        <p:nvSpPr>
          <p:cNvPr id="159" name="TextBox 158"/>
          <p:cNvSpPr txBox="1"/>
          <p:nvPr/>
        </p:nvSpPr>
        <p:spPr>
          <a:xfrm>
            <a:off x="3786975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v1.3.0</a:t>
            </a:r>
            <a:endParaRPr lang="en-US" sz="1200"/>
          </a:p>
        </p:txBody>
      </p:sp>
      <p:sp>
        <p:nvSpPr>
          <p:cNvPr id="160" name="TextBox 159"/>
          <p:cNvSpPr txBox="1"/>
          <p:nvPr/>
        </p:nvSpPr>
        <p:spPr>
          <a:xfrm>
            <a:off x="428704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v2.0.0</a:t>
            </a:r>
            <a:endParaRPr lang="en-US" sz="1200"/>
          </a:p>
        </p:txBody>
      </p:sp>
      <p:sp>
        <p:nvSpPr>
          <p:cNvPr id="161" name="TextBox 160"/>
          <p:cNvSpPr txBox="1"/>
          <p:nvPr/>
        </p:nvSpPr>
        <p:spPr>
          <a:xfrm>
            <a:off x="5082384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v3.0.0</a:t>
            </a:r>
            <a:endParaRPr lang="en-US" sz="1200"/>
          </a:p>
        </p:txBody>
      </p:sp>
      <p:sp>
        <p:nvSpPr>
          <p:cNvPr id="162" name="TextBox 161"/>
          <p:cNvSpPr txBox="1"/>
          <p:nvPr/>
        </p:nvSpPr>
        <p:spPr>
          <a:xfrm>
            <a:off x="571580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v3.3.0</a:t>
            </a:r>
            <a:endParaRPr lang="en-US" sz="1200"/>
          </a:p>
        </p:txBody>
      </p:sp>
      <p:sp>
        <p:nvSpPr>
          <p:cNvPr id="163" name="TextBox 162"/>
          <p:cNvSpPr txBox="1"/>
          <p:nvPr/>
        </p:nvSpPr>
        <p:spPr>
          <a:xfrm>
            <a:off x="6215867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v3.5.0</a:t>
            </a:r>
            <a:endParaRPr lang="en-US" sz="1200"/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4999842" y="4644232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500569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92906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307101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571743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2071677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1499380" y="4635479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</p:txBody>
      </p:sp>
    </p:spTree>
    <p:extLst>
      <p:ext uri="{BB962C8B-B14F-4D97-AF65-F5344CB8AC3E}">
        <p14:creationId xmlns:p14="http://schemas.microsoft.com/office/powerpoint/2010/main" val="3627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</a:t>
            </a:r>
            <a:r>
              <a:rPr lang="de-CH" sz="1400" dirty="0" smtClean="0"/>
              <a:t>1</a:t>
            </a:r>
            <a:endParaRPr lang="en-US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11</a:t>
            </a:r>
            <a:endParaRPr lang="de-CH" dirty="0"/>
          </a:p>
        </p:txBody>
      </p:sp>
      <p:grpSp>
        <p:nvGrpSpPr>
          <p:cNvPr id="578" name="Group 270"/>
          <p:cNvGrpSpPr/>
          <p:nvPr/>
        </p:nvGrpSpPr>
        <p:grpSpPr>
          <a:xfrm>
            <a:off x="4221689" y="2555053"/>
            <a:ext cx="1286415" cy="1929623"/>
            <a:chOff x="4786314" y="2714620"/>
            <a:chExt cx="428628" cy="642942"/>
          </a:xfrm>
        </p:grpSpPr>
        <p:cxnSp>
          <p:nvCxnSpPr>
            <p:cNvPr id="579" name="Straight Connector 578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6" name="TextBox 775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1</a:t>
            </a:r>
            <a:endParaRPr lang="en-US" sz="4000" dirty="0"/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12</a:t>
            </a:r>
            <a:endParaRPr lang="de-CH" dirty="0"/>
          </a:p>
        </p:txBody>
      </p:sp>
      <p:grpSp>
        <p:nvGrpSpPr>
          <p:cNvPr id="540" name="Group 271"/>
          <p:cNvGrpSpPr/>
          <p:nvPr/>
        </p:nvGrpSpPr>
        <p:grpSpPr>
          <a:xfrm>
            <a:off x="3573716" y="2564904"/>
            <a:ext cx="1934388" cy="1929622"/>
            <a:chOff x="5356230" y="2714620"/>
            <a:chExt cx="644530" cy="642942"/>
          </a:xfrm>
        </p:grpSpPr>
        <p:cxnSp>
          <p:nvCxnSpPr>
            <p:cNvPr id="541" name="Straight Connector 540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2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36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13</a:t>
            </a:r>
            <a:endParaRPr lang="de-CH" dirty="0"/>
          </a:p>
        </p:txBody>
      </p:sp>
      <p:grpSp>
        <p:nvGrpSpPr>
          <p:cNvPr id="502" name="Group 272"/>
          <p:cNvGrpSpPr/>
          <p:nvPr/>
        </p:nvGrpSpPr>
        <p:grpSpPr>
          <a:xfrm>
            <a:off x="3573716" y="2564904"/>
            <a:ext cx="1934388" cy="1929622"/>
            <a:chOff x="5357024" y="3500438"/>
            <a:chExt cx="644530" cy="642942"/>
          </a:xfrm>
        </p:grpSpPr>
        <p:cxnSp>
          <p:nvCxnSpPr>
            <p:cNvPr id="503" name="Straight Connector 502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5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14</a:t>
            </a:r>
            <a:endParaRPr lang="de-CH" dirty="0"/>
          </a:p>
        </p:txBody>
      </p:sp>
      <p:grpSp>
        <p:nvGrpSpPr>
          <p:cNvPr id="605" name="Group 273"/>
          <p:cNvGrpSpPr/>
          <p:nvPr/>
        </p:nvGrpSpPr>
        <p:grpSpPr>
          <a:xfrm>
            <a:off x="3573716" y="2564904"/>
            <a:ext cx="1934388" cy="1929622"/>
            <a:chOff x="4572000" y="3500438"/>
            <a:chExt cx="644530" cy="642942"/>
          </a:xfrm>
        </p:grpSpPr>
        <p:cxnSp>
          <p:nvCxnSpPr>
            <p:cNvPr id="606" name="Straight Connector 605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7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2</a:t>
            </a:r>
            <a:endParaRPr lang="en-US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15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2</a:t>
            </a:r>
            <a:endParaRPr lang="en-US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16</a:t>
            </a:r>
            <a:endParaRPr lang="de-CH" dirty="0"/>
          </a:p>
        </p:txBody>
      </p:sp>
      <p:sp>
        <p:nvSpPr>
          <p:cNvPr id="549" name="Oval 548"/>
          <p:cNvSpPr/>
          <p:nvPr/>
        </p:nvSpPr>
        <p:spPr>
          <a:xfrm>
            <a:off x="4924029" y="2834627"/>
            <a:ext cx="357189" cy="357189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/>
          <p:cNvSpPr txBox="1"/>
          <p:nvPr/>
        </p:nvSpPr>
        <p:spPr>
          <a:xfrm>
            <a:off x="6167096" y="2289612"/>
            <a:ext cx="1285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range [1-4]</a:t>
            </a:r>
            <a:endParaRPr lang="en-US" sz="1400" dirty="0"/>
          </a:p>
        </p:txBody>
      </p:sp>
      <p:sp>
        <p:nvSpPr>
          <p:cNvPr id="20" name="Freeform 19"/>
          <p:cNvSpPr/>
          <p:nvPr/>
        </p:nvSpPr>
        <p:spPr>
          <a:xfrm>
            <a:off x="5217840" y="2552980"/>
            <a:ext cx="2170602" cy="345674"/>
          </a:xfrm>
          <a:custGeom>
            <a:avLst/>
            <a:gdLst>
              <a:gd name="connsiteX0" fmla="*/ 0 w 1981200"/>
              <a:gd name="connsiteY0" fmla="*/ 144780 h 144780"/>
              <a:gd name="connsiteX1" fmla="*/ 548640 w 1981200"/>
              <a:gd name="connsiteY1" fmla="*/ 0 h 144780"/>
              <a:gd name="connsiteX2" fmla="*/ 1981200 w 19812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144780">
                <a:moveTo>
                  <a:pt x="0" y="144780"/>
                </a:moveTo>
                <a:lnTo>
                  <a:pt x="548640" y="0"/>
                </a:lnTo>
                <a:lnTo>
                  <a:pt x="1981200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4" name="Oval 263"/>
          <p:cNvSpPr/>
          <p:nvPr/>
        </p:nvSpPr>
        <p:spPr>
          <a:xfrm>
            <a:off x="4498615" y="3505357"/>
            <a:ext cx="357189" cy="357189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/>
          <p:cNvSpPr txBox="1"/>
          <p:nvPr/>
        </p:nvSpPr>
        <p:spPr>
          <a:xfrm>
            <a:off x="5735048" y="3985319"/>
            <a:ext cx="1285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range [1-2]</a:t>
            </a:r>
            <a:endParaRPr lang="en-US" sz="1400" dirty="0"/>
          </a:p>
        </p:txBody>
      </p:sp>
      <p:sp>
        <p:nvSpPr>
          <p:cNvPr id="266" name="Freeform 265"/>
          <p:cNvSpPr/>
          <p:nvPr/>
        </p:nvSpPr>
        <p:spPr>
          <a:xfrm flipV="1">
            <a:off x="4788024" y="3809851"/>
            <a:ext cx="2180846" cy="439890"/>
          </a:xfrm>
          <a:custGeom>
            <a:avLst/>
            <a:gdLst>
              <a:gd name="connsiteX0" fmla="*/ 0 w 1981200"/>
              <a:gd name="connsiteY0" fmla="*/ 144780 h 144780"/>
              <a:gd name="connsiteX1" fmla="*/ 548640 w 1981200"/>
              <a:gd name="connsiteY1" fmla="*/ 0 h 144780"/>
              <a:gd name="connsiteX2" fmla="*/ 1981200 w 19812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144780">
                <a:moveTo>
                  <a:pt x="0" y="144780"/>
                </a:moveTo>
                <a:lnTo>
                  <a:pt x="548640" y="0"/>
                </a:lnTo>
                <a:lnTo>
                  <a:pt x="1981200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07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17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ectangle 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Merging ASTs brings exponential</a:t>
            </a:r>
          </a:p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space and time savings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00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ectangle 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179512" y="2967662"/>
            <a:ext cx="8784976" cy="1160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PS: Analyzing multiple revisions implies building a graph of all revisions </a:t>
            </a:r>
            <a:r>
              <a:rPr lang="de-CH" sz="2800" i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first</a:t>
            </a:r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, and analyzing it </a:t>
            </a:r>
            <a:r>
              <a:rPr lang="de-CH" sz="2800" i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afterwards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19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47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7571" y="3075057"/>
            <a:ext cx="5788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#3: Store AST nodes only if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they're needed for analysis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Problem Domain</a:t>
            </a:r>
            <a:endParaRPr lang="en-US" dirty="0"/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57" name="TextBox 156"/>
          <p:cNvSpPr txBox="1"/>
          <p:nvPr/>
        </p:nvSpPr>
        <p:spPr>
          <a:xfrm>
            <a:off x="2714612" y="608085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v0.7.0</a:t>
            </a:r>
            <a:endParaRPr lang="en-US" sz="1200"/>
          </a:p>
        </p:txBody>
      </p:sp>
      <p:sp>
        <p:nvSpPr>
          <p:cNvPr id="158" name="TextBox 157"/>
          <p:cNvSpPr txBox="1"/>
          <p:nvPr/>
        </p:nvSpPr>
        <p:spPr>
          <a:xfrm>
            <a:off x="321547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v1.0.0</a:t>
            </a:r>
            <a:endParaRPr lang="en-US" sz="1200"/>
          </a:p>
        </p:txBody>
      </p:sp>
      <p:sp>
        <p:nvSpPr>
          <p:cNvPr id="159" name="TextBox 158"/>
          <p:cNvSpPr txBox="1"/>
          <p:nvPr/>
        </p:nvSpPr>
        <p:spPr>
          <a:xfrm>
            <a:off x="3786975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v1.3.0</a:t>
            </a:r>
            <a:endParaRPr lang="en-US" sz="1200"/>
          </a:p>
        </p:txBody>
      </p:sp>
      <p:sp>
        <p:nvSpPr>
          <p:cNvPr id="160" name="TextBox 159"/>
          <p:cNvSpPr txBox="1"/>
          <p:nvPr/>
        </p:nvSpPr>
        <p:spPr>
          <a:xfrm>
            <a:off x="428704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v2.0.0</a:t>
            </a:r>
            <a:endParaRPr lang="en-US" sz="1200"/>
          </a:p>
        </p:txBody>
      </p:sp>
      <p:sp>
        <p:nvSpPr>
          <p:cNvPr id="161" name="TextBox 160"/>
          <p:cNvSpPr txBox="1"/>
          <p:nvPr/>
        </p:nvSpPr>
        <p:spPr>
          <a:xfrm>
            <a:off x="5082384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v3.0.0</a:t>
            </a:r>
            <a:endParaRPr lang="en-US" sz="1200"/>
          </a:p>
        </p:txBody>
      </p:sp>
      <p:sp>
        <p:nvSpPr>
          <p:cNvPr id="162" name="TextBox 161"/>
          <p:cNvSpPr txBox="1"/>
          <p:nvPr/>
        </p:nvSpPr>
        <p:spPr>
          <a:xfrm>
            <a:off x="571580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v3.3.0</a:t>
            </a:r>
            <a:endParaRPr lang="en-US" sz="1200"/>
          </a:p>
        </p:txBody>
      </p:sp>
      <p:sp>
        <p:nvSpPr>
          <p:cNvPr id="163" name="TextBox 162"/>
          <p:cNvSpPr txBox="1"/>
          <p:nvPr/>
        </p:nvSpPr>
        <p:spPr>
          <a:xfrm>
            <a:off x="6215867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v3.5.0</a:t>
            </a:r>
            <a:endParaRPr lang="en-US" sz="1200"/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4999842" y="4644232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500569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92906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307101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571743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2071677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1499380" y="4635479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revisions, fine-grained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37986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2071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0043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127" name="Rounded Rectangle 126"/>
          <p:cNvSpPr/>
          <p:nvPr/>
        </p:nvSpPr>
        <p:spPr>
          <a:xfrm>
            <a:off x="7229092" y="2344573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CompilationUnit</a:t>
            </a:r>
            <a:endParaRPr lang="en-US" sz="1100"/>
          </a:p>
        </p:txBody>
      </p:sp>
      <p:sp>
        <p:nvSpPr>
          <p:cNvPr id="128" name="Rounded Rectangle 127"/>
          <p:cNvSpPr/>
          <p:nvPr/>
        </p:nvSpPr>
        <p:spPr>
          <a:xfrm>
            <a:off x="6943340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cxnSp>
        <p:nvCxnSpPr>
          <p:cNvPr id="129" name="Straight Connector 128"/>
          <p:cNvCxnSpPr>
            <a:stCxn id="127" idx="2"/>
            <a:endCxn id="128" idx="0"/>
          </p:cNvCxnSpPr>
          <p:nvPr/>
        </p:nvCxnSpPr>
        <p:spPr>
          <a:xfrm rot="5400000">
            <a:off x="7586282" y="2594606"/>
            <a:ext cx="21431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7800596" y="3273267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Modifiers</a:t>
            </a:r>
            <a:endParaRPr lang="en-US" sz="1100"/>
          </a:p>
        </p:txBody>
      </p:sp>
      <p:sp>
        <p:nvSpPr>
          <p:cNvPr id="131" name="Rectangle 130"/>
          <p:cNvSpPr/>
          <p:nvPr/>
        </p:nvSpPr>
        <p:spPr>
          <a:xfrm>
            <a:off x="7943472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public</a:t>
            </a:r>
            <a:endParaRPr lang="en-US" sz="1100"/>
          </a:p>
        </p:txBody>
      </p:sp>
      <p:cxnSp>
        <p:nvCxnSpPr>
          <p:cNvPr id="132" name="Straight Connector 131"/>
          <p:cNvCxnSpPr>
            <a:stCxn id="128" idx="2"/>
            <a:endCxn id="130" idx="0"/>
          </p:cNvCxnSpPr>
          <p:nvPr/>
        </p:nvCxnSpPr>
        <p:spPr>
          <a:xfrm rot="16200000" flipH="1">
            <a:off x="7818455" y="2862498"/>
            <a:ext cx="142876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0" idx="2"/>
            <a:endCxn id="131" idx="0"/>
          </p:cNvCxnSpPr>
          <p:nvPr/>
        </p:nvCxnSpPr>
        <p:spPr>
          <a:xfrm rot="5400000">
            <a:off x="8157786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014646" y="3273267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Members</a:t>
            </a:r>
            <a:endParaRPr lang="en-US" sz="1100"/>
          </a:p>
        </p:txBody>
      </p:sp>
      <p:sp>
        <p:nvSpPr>
          <p:cNvPr id="135" name="Rounded Rectangle 134"/>
          <p:cNvSpPr/>
          <p:nvPr/>
        </p:nvSpPr>
        <p:spPr>
          <a:xfrm>
            <a:off x="6014646" y="3701895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136" name="Rounded Rectangle 135"/>
          <p:cNvSpPr/>
          <p:nvPr/>
        </p:nvSpPr>
        <p:spPr>
          <a:xfrm>
            <a:off x="6729026" y="4130523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Modifiers</a:t>
            </a:r>
            <a:endParaRPr lang="en-US" sz="1100"/>
          </a:p>
        </p:txBody>
      </p:sp>
      <p:sp>
        <p:nvSpPr>
          <p:cNvPr id="137" name="Rectangle 136"/>
          <p:cNvSpPr/>
          <p:nvPr/>
        </p:nvSpPr>
        <p:spPr>
          <a:xfrm>
            <a:off x="6871902" y="455915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public</a:t>
            </a:r>
            <a:endParaRPr lang="en-US" sz="1100"/>
          </a:p>
        </p:txBody>
      </p:sp>
      <p:cxnSp>
        <p:nvCxnSpPr>
          <p:cNvPr id="138" name="Straight Connector 137"/>
          <p:cNvCxnSpPr>
            <a:stCxn id="136" idx="2"/>
            <a:endCxn id="137" idx="0"/>
          </p:cNvCxnSpPr>
          <p:nvPr/>
        </p:nvCxnSpPr>
        <p:spPr>
          <a:xfrm rot="5400000">
            <a:off x="7086216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2"/>
            <a:endCxn id="136" idx="0"/>
          </p:cNvCxnSpPr>
          <p:nvPr/>
        </p:nvCxnSpPr>
        <p:spPr>
          <a:xfrm rot="16200000" flipH="1">
            <a:off x="6711166" y="3684035"/>
            <a:ext cx="142876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5943208" y="413052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141" name="Straight Connector 140"/>
          <p:cNvCxnSpPr>
            <a:stCxn id="128" idx="2"/>
            <a:endCxn id="134" idx="0"/>
          </p:cNvCxnSpPr>
          <p:nvPr/>
        </p:nvCxnSpPr>
        <p:spPr>
          <a:xfrm rot="5400000">
            <a:off x="6907621" y="2630325"/>
            <a:ext cx="142876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2"/>
            <a:endCxn id="135" idx="0"/>
          </p:cNvCxnSpPr>
          <p:nvPr/>
        </p:nvCxnSpPr>
        <p:spPr>
          <a:xfrm rot="5400000">
            <a:off x="6336117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2"/>
            <a:endCxn id="140" idx="0"/>
          </p:cNvCxnSpPr>
          <p:nvPr/>
        </p:nvCxnSpPr>
        <p:spPr>
          <a:xfrm rot="5400000">
            <a:off x="6246820" y="3969788"/>
            <a:ext cx="142876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5943208" y="455915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145" name="Straight Connector 144"/>
          <p:cNvCxnSpPr>
            <a:stCxn id="140" idx="2"/>
            <a:endCxn id="144" idx="0"/>
          </p:cNvCxnSpPr>
          <p:nvPr/>
        </p:nvCxnSpPr>
        <p:spPr>
          <a:xfrm rot="5400000">
            <a:off x="6157522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147" name="Rectangle 146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148" name="Straight Connector 147"/>
          <p:cNvCxnSpPr>
            <a:stCxn id="146" idx="2"/>
            <a:endCxn id="147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2"/>
            <a:endCxn id="146" idx="0"/>
          </p:cNvCxnSpPr>
          <p:nvPr/>
        </p:nvCxnSpPr>
        <p:spPr>
          <a:xfrm rot="5400000">
            <a:off x="7354109" y="3076813"/>
            <a:ext cx="142876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4800200" y="4130523"/>
            <a:ext cx="92869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Parameters</a:t>
            </a:r>
            <a:endParaRPr lang="en-US" sz="1100"/>
          </a:p>
        </p:txBody>
      </p:sp>
      <p:cxnSp>
        <p:nvCxnSpPr>
          <p:cNvPr id="151" name="Straight Connector 150"/>
          <p:cNvCxnSpPr>
            <a:stCxn id="135" idx="2"/>
            <a:endCxn id="150" idx="0"/>
          </p:cNvCxnSpPr>
          <p:nvPr/>
        </p:nvCxnSpPr>
        <p:spPr>
          <a:xfrm rot="5400000">
            <a:off x="5764613" y="3487581"/>
            <a:ext cx="142876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7729158" y="4130523"/>
            <a:ext cx="9191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ReturnType</a:t>
            </a:r>
            <a:endParaRPr lang="en-US" sz="1100"/>
          </a:p>
        </p:txBody>
      </p:sp>
      <p:cxnSp>
        <p:nvCxnSpPr>
          <p:cNvPr id="153" name="Straight Connector 152"/>
          <p:cNvCxnSpPr>
            <a:stCxn id="150" idx="2"/>
          </p:cNvCxnSpPr>
          <p:nvPr/>
        </p:nvCxnSpPr>
        <p:spPr>
          <a:xfrm rot="5400000">
            <a:off x="5193109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5" idx="2"/>
            <a:endCxn id="152" idx="0"/>
          </p:cNvCxnSpPr>
          <p:nvPr/>
        </p:nvCxnSpPr>
        <p:spPr>
          <a:xfrm rot="16200000" flipH="1">
            <a:off x="7226711" y="3168491"/>
            <a:ext cx="142876" cy="17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7729158" y="4559151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PrimitiveType</a:t>
            </a:r>
            <a:endParaRPr lang="en-US" sz="1100"/>
          </a:p>
        </p:txBody>
      </p:sp>
      <p:sp>
        <p:nvSpPr>
          <p:cNvPr id="156" name="Rounded Rectangle 155"/>
          <p:cNvSpPr/>
          <p:nvPr/>
        </p:nvSpPr>
        <p:spPr>
          <a:xfrm>
            <a:off x="7872034" y="4987779"/>
            <a:ext cx="7048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VOID</a:t>
            </a:r>
            <a:endParaRPr lang="en-US" sz="1100"/>
          </a:p>
        </p:txBody>
      </p:sp>
      <p:cxnSp>
        <p:nvCxnSpPr>
          <p:cNvPr id="157" name="Straight Connector 156"/>
          <p:cNvCxnSpPr>
            <a:stCxn id="155" idx="2"/>
            <a:endCxn id="156" idx="0"/>
          </p:cNvCxnSpPr>
          <p:nvPr/>
        </p:nvCxnSpPr>
        <p:spPr>
          <a:xfrm rot="5400000">
            <a:off x="8155405" y="4913960"/>
            <a:ext cx="142876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875474" y="4130523"/>
            <a:ext cx="71438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Body</a:t>
            </a:r>
            <a:endParaRPr lang="en-US" sz="1100"/>
          </a:p>
        </p:txBody>
      </p:sp>
      <p:cxnSp>
        <p:nvCxnSpPr>
          <p:cNvPr id="159" name="Straight Connector 158"/>
          <p:cNvCxnSpPr>
            <a:stCxn id="135" idx="2"/>
            <a:endCxn id="158" idx="0"/>
          </p:cNvCxnSpPr>
          <p:nvPr/>
        </p:nvCxnSpPr>
        <p:spPr>
          <a:xfrm flipH="1">
            <a:off x="4232664" y="3987647"/>
            <a:ext cx="2174891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04036" y="4559151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Statements</a:t>
            </a:r>
            <a:endParaRPr lang="en-US" sz="1100"/>
          </a:p>
        </p:txBody>
      </p:sp>
      <p:cxnSp>
        <p:nvCxnSpPr>
          <p:cNvPr id="161" name="Straight Connector 160"/>
          <p:cNvCxnSpPr>
            <a:stCxn id="158" idx="2"/>
            <a:endCxn id="160" idx="0"/>
          </p:cNvCxnSpPr>
          <p:nvPr/>
        </p:nvCxnSpPr>
        <p:spPr>
          <a:xfrm rot="5400000">
            <a:off x="4161226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60" idx="2"/>
          </p:cNvCxnSpPr>
          <p:nvPr/>
        </p:nvCxnSpPr>
        <p:spPr>
          <a:xfrm rot="5400000" flipH="1" flipV="1">
            <a:off x="4161226" y="4916341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52975" y="492039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...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5084858" y="451519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...</a:t>
            </a:r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975034" y="2733091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stCxn id="165" idx="0"/>
          </p:cNvCxnSpPr>
          <p:nvPr/>
        </p:nvCxnSpPr>
        <p:spPr>
          <a:xfrm flipV="1">
            <a:off x="2510819" y="2090347"/>
            <a:ext cx="5325498" cy="64274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5" idx="3"/>
          </p:cNvCxnSpPr>
          <p:nvPr/>
        </p:nvCxnSpPr>
        <p:spPr>
          <a:xfrm>
            <a:off x="2131962" y="3647733"/>
            <a:ext cx="1801864" cy="1633076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8359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601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5446" y="729570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Storing only needed AST nodes applies a manyfold reduction in needed space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406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5446" y="729570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PS: Which AST nodes to load into the graph </a:t>
            </a:r>
            <a:r>
              <a:rPr lang="de-CH" sz="2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depends on </a:t>
            </a:r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the </a:t>
            </a:r>
            <a:r>
              <a:rPr lang="de-CH" sz="2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analysis</a:t>
            </a:r>
            <a:endParaRPr lang="de-CH" sz="2800" b="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331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374" y="2767281"/>
            <a:ext cx="8335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#4: Use non-duplicative data structures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to store your results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42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224" name="Straight Connector 223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317" name="Straight Connector 316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7505722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7612878" y="3750471"/>
              <a:ext cx="21431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7934349" y="4071942"/>
              <a:ext cx="80369" cy="80368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7505721" y="3857628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Oval 375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  <a:endCxn id="210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265" name="Straight Connector 26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Oval 20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317" name="Straight Connector 316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" name="Vertical Scroll 377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Vertical Scroll 379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Vertical Scroll 380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Vertical Scroll 381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Vertical Scroll 211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Vertical Scroll 212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Vertical Scroll 213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  <a:endCxn id="210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Vertical Scroll 287"/>
          <p:cNvSpPr/>
          <p:nvPr/>
        </p:nvSpPr>
        <p:spPr>
          <a:xfrm>
            <a:off x="4139952" y="4611849"/>
            <a:ext cx="4575452" cy="1744502"/>
          </a:xfrm>
          <a:prstGeom prst="verticalScroll">
            <a:avLst>
              <a:gd name="adj" fmla="val 45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/>
          <p:nvPr/>
        </p:nvCxnSpPr>
        <p:spPr>
          <a:xfrm flipH="1">
            <a:off x="6400002" y="5393545"/>
            <a:ext cx="1483523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26" name="Straight Connector 32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222" name="Straight Connector 221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Vertical Scroll 272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Vertical Scroll 273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Vertical Scroll 274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Vertical Scroll 312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Vertical Scroll 313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Vertical Scroll 314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Vertical Scroll 315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Freeform 259"/>
          <p:cNvSpPr/>
          <p:nvPr/>
        </p:nvSpPr>
        <p:spPr>
          <a:xfrm>
            <a:off x="6332339" y="1194210"/>
            <a:ext cx="652475" cy="3365247"/>
          </a:xfrm>
          <a:custGeom>
            <a:avLst/>
            <a:gdLst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11099 w 957900"/>
              <a:gd name="connsiteY0" fmla="*/ 0 h 2796842"/>
              <a:gd name="connsiteX1" fmla="*/ 134940 w 957900"/>
              <a:gd name="connsiteY1" fmla="*/ 2050082 h 2796842"/>
              <a:gd name="connsiteX2" fmla="*/ 820740 w 957900"/>
              <a:gd name="connsiteY2" fmla="*/ 2286302 h 2796842"/>
              <a:gd name="connsiteX3" fmla="*/ 957900 w 957900"/>
              <a:gd name="connsiteY3" fmla="*/ 2796842 h 2796842"/>
              <a:gd name="connsiteX0" fmla="*/ 11099 w 957900"/>
              <a:gd name="connsiteY0" fmla="*/ 46648 h 2843490"/>
              <a:gd name="connsiteX1" fmla="*/ 134940 w 957900"/>
              <a:gd name="connsiteY1" fmla="*/ 2096730 h 2843490"/>
              <a:gd name="connsiteX2" fmla="*/ 820740 w 957900"/>
              <a:gd name="connsiteY2" fmla="*/ 2332950 h 2843490"/>
              <a:gd name="connsiteX3" fmla="*/ 957900 w 957900"/>
              <a:gd name="connsiteY3" fmla="*/ 2843490 h 2843490"/>
              <a:gd name="connsiteX0" fmla="*/ 296883 w 1291315"/>
              <a:gd name="connsiteY0" fmla="*/ 46648 h 2843490"/>
              <a:gd name="connsiteX1" fmla="*/ 134940 w 1291315"/>
              <a:gd name="connsiteY1" fmla="*/ 1310888 h 2843490"/>
              <a:gd name="connsiteX2" fmla="*/ 1106524 w 1291315"/>
              <a:gd name="connsiteY2" fmla="*/ 2332950 h 2843490"/>
              <a:gd name="connsiteX3" fmla="*/ 1243684 w 1291315"/>
              <a:gd name="connsiteY3" fmla="*/ 2843490 h 2843490"/>
              <a:gd name="connsiteX0" fmla="*/ 446752 w 1393553"/>
              <a:gd name="connsiteY0" fmla="*/ 46648 h 3588492"/>
              <a:gd name="connsiteX1" fmla="*/ 284809 w 1393553"/>
              <a:gd name="connsiteY1" fmla="*/ 1310888 h 3588492"/>
              <a:gd name="connsiteX2" fmla="*/ 184791 w 1393553"/>
              <a:gd name="connsiteY2" fmla="*/ 3333058 h 3588492"/>
              <a:gd name="connsiteX3" fmla="*/ 1393553 w 1393553"/>
              <a:gd name="connsiteY3" fmla="*/ 2843490 h 358849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403401 w 781827"/>
              <a:gd name="connsiteY0" fmla="*/ 46648 h 3634049"/>
              <a:gd name="connsiteX1" fmla="*/ 384302 w 781827"/>
              <a:gd name="connsiteY1" fmla="*/ 1310888 h 3634049"/>
              <a:gd name="connsiteX2" fmla="*/ 141440 w 781827"/>
              <a:gd name="connsiteY2" fmla="*/ 3333058 h 3634049"/>
              <a:gd name="connsiteX3" fmla="*/ 82392 w 781827"/>
              <a:gd name="connsiteY3" fmla="*/ 3116832 h 3634049"/>
              <a:gd name="connsiteX4" fmla="*/ 635790 w 781827"/>
              <a:gd name="connsiteY4" fmla="*/ 3343532 h 3634049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57830 w 436256"/>
              <a:gd name="connsiteY0" fmla="*/ 46648 h 3343532"/>
              <a:gd name="connsiteX1" fmla="*/ 38731 w 436256"/>
              <a:gd name="connsiteY1" fmla="*/ 1310888 h 3343532"/>
              <a:gd name="connsiteX2" fmla="*/ 290219 w 436256"/>
              <a:gd name="connsiteY2" fmla="*/ 3343532 h 3343532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974128"/>
              <a:gd name="connsiteY0" fmla="*/ 902589 h 4333658"/>
              <a:gd name="connsiteX1" fmla="*/ 487064 w 974128"/>
              <a:gd name="connsiteY1" fmla="*/ 2166829 h 4333658"/>
              <a:gd name="connsiteX2" fmla="*/ 738552 w 974128"/>
              <a:gd name="connsiteY2" fmla="*/ 4199473 h 4333658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09958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24228 w 884589"/>
              <a:gd name="connsiteY2" fmla="*/ 3343525 h 3477717"/>
              <a:gd name="connsiteX0" fmla="*/ 546682 w 864747"/>
              <a:gd name="connsiteY0" fmla="*/ 1787 h 3337947"/>
              <a:gd name="connsiteX1" fmla="*/ 160113 w 864747"/>
              <a:gd name="connsiteY1" fmla="*/ 1599313 h 3337947"/>
              <a:gd name="connsiteX2" fmla="*/ 864747 w 864747"/>
              <a:gd name="connsiteY2" fmla="*/ 3298664 h 3337947"/>
              <a:gd name="connsiteX0" fmla="*/ 710290 w 834303"/>
              <a:gd name="connsiteY0" fmla="*/ 1787 h 3443154"/>
              <a:gd name="connsiteX1" fmla="*/ 323721 w 834303"/>
              <a:gd name="connsiteY1" fmla="*/ 1599313 h 3443154"/>
              <a:gd name="connsiteX2" fmla="*/ 387420 w 834303"/>
              <a:gd name="connsiteY2" fmla="*/ 3426851 h 3443154"/>
              <a:gd name="connsiteX0" fmla="*/ 877510 w 973689"/>
              <a:gd name="connsiteY0" fmla="*/ 1568 h 3465915"/>
              <a:gd name="connsiteX1" fmla="*/ 234568 w 973689"/>
              <a:gd name="connsiteY1" fmla="*/ 1727281 h 3465915"/>
              <a:gd name="connsiteX2" fmla="*/ 554640 w 973689"/>
              <a:gd name="connsiteY2" fmla="*/ 3426632 h 3465915"/>
              <a:gd name="connsiteX0" fmla="*/ 877510 w 1010309"/>
              <a:gd name="connsiteY0" fmla="*/ 1634 h 3465981"/>
              <a:gd name="connsiteX1" fmla="*/ 234568 w 1010309"/>
              <a:gd name="connsiteY1" fmla="*/ 1727347 h 3465981"/>
              <a:gd name="connsiteX2" fmla="*/ 554640 w 1010309"/>
              <a:gd name="connsiteY2" fmla="*/ 3426698 h 3465981"/>
              <a:gd name="connsiteX0" fmla="*/ 834786 w 977177"/>
              <a:gd name="connsiteY0" fmla="*/ 1634 h 3465981"/>
              <a:gd name="connsiteX1" fmla="*/ 251664 w 977177"/>
              <a:gd name="connsiteY1" fmla="*/ 1727347 h 3465981"/>
              <a:gd name="connsiteX2" fmla="*/ 511916 w 977177"/>
              <a:gd name="connsiteY2" fmla="*/ 3426698 h 3465981"/>
              <a:gd name="connsiteX0" fmla="*/ 834786 w 971838"/>
              <a:gd name="connsiteY0" fmla="*/ 57409 h 3521756"/>
              <a:gd name="connsiteX1" fmla="*/ 251664 w 971838"/>
              <a:gd name="connsiteY1" fmla="*/ 1783122 h 3521756"/>
              <a:gd name="connsiteX2" fmla="*/ 511916 w 971838"/>
              <a:gd name="connsiteY2" fmla="*/ 3482473 h 3521756"/>
              <a:gd name="connsiteX0" fmla="*/ 1077039 w 1333087"/>
              <a:gd name="connsiteY0" fmla="*/ 15702 h 3440950"/>
              <a:gd name="connsiteX1" fmla="*/ 493917 w 1333087"/>
              <a:gd name="connsiteY1" fmla="*/ 1741415 h 3440950"/>
              <a:gd name="connsiteX2" fmla="*/ 754169 w 1333087"/>
              <a:gd name="connsiteY2" fmla="*/ 3440766 h 3440950"/>
              <a:gd name="connsiteX0" fmla="*/ 773120 w 1262968"/>
              <a:gd name="connsiteY0" fmla="*/ 88163 h 3513227"/>
              <a:gd name="connsiteX1" fmla="*/ 668562 w 1262968"/>
              <a:gd name="connsiteY1" fmla="*/ 1403678 h 3513227"/>
              <a:gd name="connsiteX2" fmla="*/ 450250 w 1262968"/>
              <a:gd name="connsiteY2" fmla="*/ 3513227 h 3513227"/>
              <a:gd name="connsiteX0" fmla="*/ 530883 w 738821"/>
              <a:gd name="connsiteY0" fmla="*/ 3702 h 3428766"/>
              <a:gd name="connsiteX1" fmla="*/ 426325 w 738821"/>
              <a:gd name="connsiteY1" fmla="*/ 1319217 h 3428766"/>
              <a:gd name="connsiteX2" fmla="*/ 208013 w 738821"/>
              <a:gd name="connsiteY2" fmla="*/ 3428766 h 3428766"/>
              <a:gd name="connsiteX0" fmla="*/ 322870 w 530808"/>
              <a:gd name="connsiteY0" fmla="*/ 3702 h 3428766"/>
              <a:gd name="connsiteX1" fmla="*/ 218312 w 530808"/>
              <a:gd name="connsiteY1" fmla="*/ 1319217 h 3428766"/>
              <a:gd name="connsiteX2" fmla="*/ 0 w 530808"/>
              <a:gd name="connsiteY2" fmla="*/ 3428766 h 3428766"/>
              <a:gd name="connsiteX0" fmla="*/ 121299 w 910000"/>
              <a:gd name="connsiteY0" fmla="*/ 1755 h 2802976"/>
              <a:gd name="connsiteX1" fmla="*/ 16741 w 910000"/>
              <a:gd name="connsiteY1" fmla="*/ 1317270 h 2802976"/>
              <a:gd name="connsiteX2" fmla="*/ 858107 w 910000"/>
              <a:gd name="connsiteY2" fmla="*/ 2802976 h 2802976"/>
              <a:gd name="connsiteX0" fmla="*/ 121299 w 858107"/>
              <a:gd name="connsiteY0" fmla="*/ 1755 h 2802976"/>
              <a:gd name="connsiteX1" fmla="*/ 16741 w 858107"/>
              <a:gd name="connsiteY1" fmla="*/ 1317270 h 2802976"/>
              <a:gd name="connsiteX2" fmla="*/ 858107 w 858107"/>
              <a:gd name="connsiteY2" fmla="*/ 2802976 h 2802976"/>
              <a:gd name="connsiteX0" fmla="*/ 112972 w 849780"/>
              <a:gd name="connsiteY0" fmla="*/ 1063 h 2802284"/>
              <a:gd name="connsiteX1" fmla="*/ 16960 w 849780"/>
              <a:gd name="connsiteY1" fmla="*/ 1923329 h 2802284"/>
              <a:gd name="connsiteX2" fmla="*/ 849780 w 849780"/>
              <a:gd name="connsiteY2" fmla="*/ 2802284 h 2802284"/>
              <a:gd name="connsiteX0" fmla="*/ 21832 w 758640"/>
              <a:gd name="connsiteY0" fmla="*/ 957 h 2802178"/>
              <a:gd name="connsiteX1" fmla="*/ 19824 w 758640"/>
              <a:gd name="connsiteY1" fmla="*/ 2094139 h 2802178"/>
              <a:gd name="connsiteX2" fmla="*/ 758640 w 758640"/>
              <a:gd name="connsiteY2" fmla="*/ 2802178 h 2802178"/>
              <a:gd name="connsiteX0" fmla="*/ 21832 w 758834"/>
              <a:gd name="connsiteY0" fmla="*/ 957 h 2802178"/>
              <a:gd name="connsiteX1" fmla="*/ 19824 w 758834"/>
              <a:gd name="connsiteY1" fmla="*/ 2094139 h 2802178"/>
              <a:gd name="connsiteX2" fmla="*/ 758640 w 758834"/>
              <a:gd name="connsiteY2" fmla="*/ 2802178 h 2802178"/>
              <a:gd name="connsiteX0" fmla="*/ 20155 w 719067"/>
              <a:gd name="connsiteY0" fmla="*/ 958 h 2825992"/>
              <a:gd name="connsiteX1" fmla="*/ 18147 w 719067"/>
              <a:gd name="connsiteY1" fmla="*/ 2094140 h 2825992"/>
              <a:gd name="connsiteX2" fmla="*/ 718863 w 719067"/>
              <a:gd name="connsiteY2" fmla="*/ 2825992 h 2825992"/>
              <a:gd name="connsiteX0" fmla="*/ 617414 w 1316224"/>
              <a:gd name="connsiteY0" fmla="*/ 749 h 2825783"/>
              <a:gd name="connsiteX1" fmla="*/ 8655 w 1316224"/>
              <a:gd name="connsiteY1" fmla="*/ 2572496 h 2825783"/>
              <a:gd name="connsiteX2" fmla="*/ 1316122 w 1316224"/>
              <a:gd name="connsiteY2" fmla="*/ 2825783 h 2825783"/>
              <a:gd name="connsiteX0" fmla="*/ 612502 w 701995"/>
              <a:gd name="connsiteY0" fmla="*/ 780 h 3364199"/>
              <a:gd name="connsiteX1" fmla="*/ 3743 w 701995"/>
              <a:gd name="connsiteY1" fmla="*/ 2572527 h 3364199"/>
              <a:gd name="connsiteX2" fmla="*/ 336990 w 701995"/>
              <a:gd name="connsiteY2" fmla="*/ 3364199 h 3364199"/>
              <a:gd name="connsiteX0" fmla="*/ 654886 w 741320"/>
              <a:gd name="connsiteY0" fmla="*/ 1249 h 3364668"/>
              <a:gd name="connsiteX1" fmla="*/ 3398 w 741320"/>
              <a:gd name="connsiteY1" fmla="*/ 1786783 h 3364668"/>
              <a:gd name="connsiteX2" fmla="*/ 379374 w 741320"/>
              <a:gd name="connsiteY2" fmla="*/ 3364668 h 3364668"/>
              <a:gd name="connsiteX0" fmla="*/ 786725 w 909748"/>
              <a:gd name="connsiteY0" fmla="*/ 1153 h 3364572"/>
              <a:gd name="connsiteX1" fmla="*/ 135237 w 909748"/>
              <a:gd name="connsiteY1" fmla="*/ 1786687 h 3364572"/>
              <a:gd name="connsiteX2" fmla="*/ 511213 w 909748"/>
              <a:gd name="connsiteY2" fmla="*/ 3364572 h 3364572"/>
              <a:gd name="connsiteX0" fmla="*/ 704652 w 841358"/>
              <a:gd name="connsiteY0" fmla="*/ 934 h 3364353"/>
              <a:gd name="connsiteX1" fmla="*/ 147167 w 841358"/>
              <a:gd name="connsiteY1" fmla="*/ 2119754 h 3364353"/>
              <a:gd name="connsiteX2" fmla="*/ 429140 w 841358"/>
              <a:gd name="connsiteY2" fmla="*/ 3364353 h 3364353"/>
              <a:gd name="connsiteX0" fmla="*/ 666521 w 790682"/>
              <a:gd name="connsiteY0" fmla="*/ 1333 h 3364752"/>
              <a:gd name="connsiteX1" fmla="*/ 109036 w 790682"/>
              <a:gd name="connsiteY1" fmla="*/ 2120153 h 3364752"/>
              <a:gd name="connsiteX2" fmla="*/ 391009 w 790682"/>
              <a:gd name="connsiteY2" fmla="*/ 3364752 h 3364752"/>
              <a:gd name="connsiteX0" fmla="*/ 493260 w 652475"/>
              <a:gd name="connsiteY0" fmla="*/ 1828 h 3365247"/>
              <a:gd name="connsiteX1" fmla="*/ 140874 w 652475"/>
              <a:gd name="connsiteY1" fmla="*/ 1787362 h 3365247"/>
              <a:gd name="connsiteX2" fmla="*/ 217748 w 652475"/>
              <a:gd name="connsiteY2" fmla="*/ 3365247 h 33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75" h="3365247">
                <a:moveTo>
                  <a:pt x="493260" y="1828"/>
                </a:moveTo>
                <a:cubicBezTo>
                  <a:pt x="871686" y="-44820"/>
                  <a:pt x="502987" y="808048"/>
                  <a:pt x="140874" y="1787362"/>
                </a:cubicBezTo>
                <a:cubicBezTo>
                  <a:pt x="-221239" y="2766676"/>
                  <a:pt x="230597" y="2819633"/>
                  <a:pt x="217748" y="336524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73533"/>
              </p:ext>
            </p:extLst>
          </p:nvPr>
        </p:nvGraphicFramePr>
        <p:xfrm>
          <a:off x="432860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[1-1]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6" name="Table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62783"/>
              </p:ext>
            </p:extLst>
          </p:nvPr>
        </p:nvGraphicFramePr>
        <p:xfrm>
          <a:off x="788579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[4-4]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162571" y="5221646"/>
            <a:ext cx="1240242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InnerClass</a:t>
            </a:r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5162571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6" name="Rounded Rectangle 275"/>
          <p:cNvSpPr/>
          <p:nvPr/>
        </p:nvSpPr>
        <p:spPr>
          <a:xfrm>
            <a:off x="6025763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162571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025763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9" name="Rounded Rectangle 278"/>
          <p:cNvSpPr/>
          <p:nvPr/>
        </p:nvSpPr>
        <p:spPr>
          <a:xfrm>
            <a:off x="7318133" y="5969872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988719" y="535536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4988719" y="573325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4991100" y="6103591"/>
            <a:ext cx="17147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6400002" y="528559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6400002" y="5780895"/>
            <a:ext cx="148669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>
            <a:off x="6400002" y="567294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Table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74803"/>
              </p:ext>
            </p:extLst>
          </p:nvPr>
        </p:nvGraphicFramePr>
        <p:xfrm>
          <a:off x="6588224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[2-3]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86" name="Straight Arrow Connector 285"/>
          <p:cNvCxnSpPr/>
          <p:nvPr/>
        </p:nvCxnSpPr>
        <p:spPr>
          <a:xfrm flipH="1">
            <a:off x="769237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>
            <a:off x="640000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3</a:t>
            </a:r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95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Vertical Scroll 287"/>
          <p:cNvSpPr/>
          <p:nvPr/>
        </p:nvSpPr>
        <p:spPr>
          <a:xfrm>
            <a:off x="4139952" y="4611849"/>
            <a:ext cx="4575452" cy="1744502"/>
          </a:xfrm>
          <a:prstGeom prst="verticalScroll">
            <a:avLst>
              <a:gd name="adj" fmla="val 45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/>
          <p:nvPr/>
        </p:nvCxnSpPr>
        <p:spPr>
          <a:xfrm flipH="1">
            <a:off x="6400002" y="5393545"/>
            <a:ext cx="1483523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26" name="Straight Connector 32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222" name="Straight Connector 221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Vertical Scroll 272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Vertical Scroll 273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Vertical Scroll 274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Vertical Scroll 312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Vertical Scroll 313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Vertical Scroll 314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Vertical Scroll 315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Freeform 259"/>
          <p:cNvSpPr/>
          <p:nvPr/>
        </p:nvSpPr>
        <p:spPr>
          <a:xfrm>
            <a:off x="6332339" y="1194210"/>
            <a:ext cx="652475" cy="3365247"/>
          </a:xfrm>
          <a:custGeom>
            <a:avLst/>
            <a:gdLst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11099 w 957900"/>
              <a:gd name="connsiteY0" fmla="*/ 0 h 2796842"/>
              <a:gd name="connsiteX1" fmla="*/ 134940 w 957900"/>
              <a:gd name="connsiteY1" fmla="*/ 2050082 h 2796842"/>
              <a:gd name="connsiteX2" fmla="*/ 820740 w 957900"/>
              <a:gd name="connsiteY2" fmla="*/ 2286302 h 2796842"/>
              <a:gd name="connsiteX3" fmla="*/ 957900 w 957900"/>
              <a:gd name="connsiteY3" fmla="*/ 2796842 h 2796842"/>
              <a:gd name="connsiteX0" fmla="*/ 11099 w 957900"/>
              <a:gd name="connsiteY0" fmla="*/ 46648 h 2843490"/>
              <a:gd name="connsiteX1" fmla="*/ 134940 w 957900"/>
              <a:gd name="connsiteY1" fmla="*/ 2096730 h 2843490"/>
              <a:gd name="connsiteX2" fmla="*/ 820740 w 957900"/>
              <a:gd name="connsiteY2" fmla="*/ 2332950 h 2843490"/>
              <a:gd name="connsiteX3" fmla="*/ 957900 w 957900"/>
              <a:gd name="connsiteY3" fmla="*/ 2843490 h 2843490"/>
              <a:gd name="connsiteX0" fmla="*/ 296883 w 1291315"/>
              <a:gd name="connsiteY0" fmla="*/ 46648 h 2843490"/>
              <a:gd name="connsiteX1" fmla="*/ 134940 w 1291315"/>
              <a:gd name="connsiteY1" fmla="*/ 1310888 h 2843490"/>
              <a:gd name="connsiteX2" fmla="*/ 1106524 w 1291315"/>
              <a:gd name="connsiteY2" fmla="*/ 2332950 h 2843490"/>
              <a:gd name="connsiteX3" fmla="*/ 1243684 w 1291315"/>
              <a:gd name="connsiteY3" fmla="*/ 2843490 h 2843490"/>
              <a:gd name="connsiteX0" fmla="*/ 446752 w 1393553"/>
              <a:gd name="connsiteY0" fmla="*/ 46648 h 3588492"/>
              <a:gd name="connsiteX1" fmla="*/ 284809 w 1393553"/>
              <a:gd name="connsiteY1" fmla="*/ 1310888 h 3588492"/>
              <a:gd name="connsiteX2" fmla="*/ 184791 w 1393553"/>
              <a:gd name="connsiteY2" fmla="*/ 3333058 h 3588492"/>
              <a:gd name="connsiteX3" fmla="*/ 1393553 w 1393553"/>
              <a:gd name="connsiteY3" fmla="*/ 2843490 h 358849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403401 w 781827"/>
              <a:gd name="connsiteY0" fmla="*/ 46648 h 3634049"/>
              <a:gd name="connsiteX1" fmla="*/ 384302 w 781827"/>
              <a:gd name="connsiteY1" fmla="*/ 1310888 h 3634049"/>
              <a:gd name="connsiteX2" fmla="*/ 141440 w 781827"/>
              <a:gd name="connsiteY2" fmla="*/ 3333058 h 3634049"/>
              <a:gd name="connsiteX3" fmla="*/ 82392 w 781827"/>
              <a:gd name="connsiteY3" fmla="*/ 3116832 h 3634049"/>
              <a:gd name="connsiteX4" fmla="*/ 635790 w 781827"/>
              <a:gd name="connsiteY4" fmla="*/ 3343532 h 3634049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57830 w 436256"/>
              <a:gd name="connsiteY0" fmla="*/ 46648 h 3343532"/>
              <a:gd name="connsiteX1" fmla="*/ 38731 w 436256"/>
              <a:gd name="connsiteY1" fmla="*/ 1310888 h 3343532"/>
              <a:gd name="connsiteX2" fmla="*/ 290219 w 436256"/>
              <a:gd name="connsiteY2" fmla="*/ 3343532 h 3343532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974128"/>
              <a:gd name="connsiteY0" fmla="*/ 902589 h 4333658"/>
              <a:gd name="connsiteX1" fmla="*/ 487064 w 974128"/>
              <a:gd name="connsiteY1" fmla="*/ 2166829 h 4333658"/>
              <a:gd name="connsiteX2" fmla="*/ 738552 w 974128"/>
              <a:gd name="connsiteY2" fmla="*/ 4199473 h 4333658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09958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24228 w 884589"/>
              <a:gd name="connsiteY2" fmla="*/ 3343525 h 3477717"/>
              <a:gd name="connsiteX0" fmla="*/ 546682 w 864747"/>
              <a:gd name="connsiteY0" fmla="*/ 1787 h 3337947"/>
              <a:gd name="connsiteX1" fmla="*/ 160113 w 864747"/>
              <a:gd name="connsiteY1" fmla="*/ 1599313 h 3337947"/>
              <a:gd name="connsiteX2" fmla="*/ 864747 w 864747"/>
              <a:gd name="connsiteY2" fmla="*/ 3298664 h 3337947"/>
              <a:gd name="connsiteX0" fmla="*/ 710290 w 834303"/>
              <a:gd name="connsiteY0" fmla="*/ 1787 h 3443154"/>
              <a:gd name="connsiteX1" fmla="*/ 323721 w 834303"/>
              <a:gd name="connsiteY1" fmla="*/ 1599313 h 3443154"/>
              <a:gd name="connsiteX2" fmla="*/ 387420 w 834303"/>
              <a:gd name="connsiteY2" fmla="*/ 3426851 h 3443154"/>
              <a:gd name="connsiteX0" fmla="*/ 877510 w 973689"/>
              <a:gd name="connsiteY0" fmla="*/ 1568 h 3465915"/>
              <a:gd name="connsiteX1" fmla="*/ 234568 w 973689"/>
              <a:gd name="connsiteY1" fmla="*/ 1727281 h 3465915"/>
              <a:gd name="connsiteX2" fmla="*/ 554640 w 973689"/>
              <a:gd name="connsiteY2" fmla="*/ 3426632 h 3465915"/>
              <a:gd name="connsiteX0" fmla="*/ 877510 w 1010309"/>
              <a:gd name="connsiteY0" fmla="*/ 1634 h 3465981"/>
              <a:gd name="connsiteX1" fmla="*/ 234568 w 1010309"/>
              <a:gd name="connsiteY1" fmla="*/ 1727347 h 3465981"/>
              <a:gd name="connsiteX2" fmla="*/ 554640 w 1010309"/>
              <a:gd name="connsiteY2" fmla="*/ 3426698 h 3465981"/>
              <a:gd name="connsiteX0" fmla="*/ 834786 w 977177"/>
              <a:gd name="connsiteY0" fmla="*/ 1634 h 3465981"/>
              <a:gd name="connsiteX1" fmla="*/ 251664 w 977177"/>
              <a:gd name="connsiteY1" fmla="*/ 1727347 h 3465981"/>
              <a:gd name="connsiteX2" fmla="*/ 511916 w 977177"/>
              <a:gd name="connsiteY2" fmla="*/ 3426698 h 3465981"/>
              <a:gd name="connsiteX0" fmla="*/ 834786 w 971838"/>
              <a:gd name="connsiteY0" fmla="*/ 57409 h 3521756"/>
              <a:gd name="connsiteX1" fmla="*/ 251664 w 971838"/>
              <a:gd name="connsiteY1" fmla="*/ 1783122 h 3521756"/>
              <a:gd name="connsiteX2" fmla="*/ 511916 w 971838"/>
              <a:gd name="connsiteY2" fmla="*/ 3482473 h 3521756"/>
              <a:gd name="connsiteX0" fmla="*/ 1077039 w 1333087"/>
              <a:gd name="connsiteY0" fmla="*/ 15702 h 3440950"/>
              <a:gd name="connsiteX1" fmla="*/ 493917 w 1333087"/>
              <a:gd name="connsiteY1" fmla="*/ 1741415 h 3440950"/>
              <a:gd name="connsiteX2" fmla="*/ 754169 w 1333087"/>
              <a:gd name="connsiteY2" fmla="*/ 3440766 h 3440950"/>
              <a:gd name="connsiteX0" fmla="*/ 773120 w 1262968"/>
              <a:gd name="connsiteY0" fmla="*/ 88163 h 3513227"/>
              <a:gd name="connsiteX1" fmla="*/ 668562 w 1262968"/>
              <a:gd name="connsiteY1" fmla="*/ 1403678 h 3513227"/>
              <a:gd name="connsiteX2" fmla="*/ 450250 w 1262968"/>
              <a:gd name="connsiteY2" fmla="*/ 3513227 h 3513227"/>
              <a:gd name="connsiteX0" fmla="*/ 530883 w 738821"/>
              <a:gd name="connsiteY0" fmla="*/ 3702 h 3428766"/>
              <a:gd name="connsiteX1" fmla="*/ 426325 w 738821"/>
              <a:gd name="connsiteY1" fmla="*/ 1319217 h 3428766"/>
              <a:gd name="connsiteX2" fmla="*/ 208013 w 738821"/>
              <a:gd name="connsiteY2" fmla="*/ 3428766 h 3428766"/>
              <a:gd name="connsiteX0" fmla="*/ 322870 w 530808"/>
              <a:gd name="connsiteY0" fmla="*/ 3702 h 3428766"/>
              <a:gd name="connsiteX1" fmla="*/ 218312 w 530808"/>
              <a:gd name="connsiteY1" fmla="*/ 1319217 h 3428766"/>
              <a:gd name="connsiteX2" fmla="*/ 0 w 530808"/>
              <a:gd name="connsiteY2" fmla="*/ 3428766 h 3428766"/>
              <a:gd name="connsiteX0" fmla="*/ 121299 w 910000"/>
              <a:gd name="connsiteY0" fmla="*/ 1755 h 2802976"/>
              <a:gd name="connsiteX1" fmla="*/ 16741 w 910000"/>
              <a:gd name="connsiteY1" fmla="*/ 1317270 h 2802976"/>
              <a:gd name="connsiteX2" fmla="*/ 858107 w 910000"/>
              <a:gd name="connsiteY2" fmla="*/ 2802976 h 2802976"/>
              <a:gd name="connsiteX0" fmla="*/ 121299 w 858107"/>
              <a:gd name="connsiteY0" fmla="*/ 1755 h 2802976"/>
              <a:gd name="connsiteX1" fmla="*/ 16741 w 858107"/>
              <a:gd name="connsiteY1" fmla="*/ 1317270 h 2802976"/>
              <a:gd name="connsiteX2" fmla="*/ 858107 w 858107"/>
              <a:gd name="connsiteY2" fmla="*/ 2802976 h 2802976"/>
              <a:gd name="connsiteX0" fmla="*/ 112972 w 849780"/>
              <a:gd name="connsiteY0" fmla="*/ 1063 h 2802284"/>
              <a:gd name="connsiteX1" fmla="*/ 16960 w 849780"/>
              <a:gd name="connsiteY1" fmla="*/ 1923329 h 2802284"/>
              <a:gd name="connsiteX2" fmla="*/ 849780 w 849780"/>
              <a:gd name="connsiteY2" fmla="*/ 2802284 h 2802284"/>
              <a:gd name="connsiteX0" fmla="*/ 21832 w 758640"/>
              <a:gd name="connsiteY0" fmla="*/ 957 h 2802178"/>
              <a:gd name="connsiteX1" fmla="*/ 19824 w 758640"/>
              <a:gd name="connsiteY1" fmla="*/ 2094139 h 2802178"/>
              <a:gd name="connsiteX2" fmla="*/ 758640 w 758640"/>
              <a:gd name="connsiteY2" fmla="*/ 2802178 h 2802178"/>
              <a:gd name="connsiteX0" fmla="*/ 21832 w 758834"/>
              <a:gd name="connsiteY0" fmla="*/ 957 h 2802178"/>
              <a:gd name="connsiteX1" fmla="*/ 19824 w 758834"/>
              <a:gd name="connsiteY1" fmla="*/ 2094139 h 2802178"/>
              <a:gd name="connsiteX2" fmla="*/ 758640 w 758834"/>
              <a:gd name="connsiteY2" fmla="*/ 2802178 h 2802178"/>
              <a:gd name="connsiteX0" fmla="*/ 20155 w 719067"/>
              <a:gd name="connsiteY0" fmla="*/ 958 h 2825992"/>
              <a:gd name="connsiteX1" fmla="*/ 18147 w 719067"/>
              <a:gd name="connsiteY1" fmla="*/ 2094140 h 2825992"/>
              <a:gd name="connsiteX2" fmla="*/ 718863 w 719067"/>
              <a:gd name="connsiteY2" fmla="*/ 2825992 h 2825992"/>
              <a:gd name="connsiteX0" fmla="*/ 617414 w 1316224"/>
              <a:gd name="connsiteY0" fmla="*/ 749 h 2825783"/>
              <a:gd name="connsiteX1" fmla="*/ 8655 w 1316224"/>
              <a:gd name="connsiteY1" fmla="*/ 2572496 h 2825783"/>
              <a:gd name="connsiteX2" fmla="*/ 1316122 w 1316224"/>
              <a:gd name="connsiteY2" fmla="*/ 2825783 h 2825783"/>
              <a:gd name="connsiteX0" fmla="*/ 612502 w 701995"/>
              <a:gd name="connsiteY0" fmla="*/ 780 h 3364199"/>
              <a:gd name="connsiteX1" fmla="*/ 3743 w 701995"/>
              <a:gd name="connsiteY1" fmla="*/ 2572527 h 3364199"/>
              <a:gd name="connsiteX2" fmla="*/ 336990 w 701995"/>
              <a:gd name="connsiteY2" fmla="*/ 3364199 h 3364199"/>
              <a:gd name="connsiteX0" fmla="*/ 654886 w 741320"/>
              <a:gd name="connsiteY0" fmla="*/ 1249 h 3364668"/>
              <a:gd name="connsiteX1" fmla="*/ 3398 w 741320"/>
              <a:gd name="connsiteY1" fmla="*/ 1786783 h 3364668"/>
              <a:gd name="connsiteX2" fmla="*/ 379374 w 741320"/>
              <a:gd name="connsiteY2" fmla="*/ 3364668 h 3364668"/>
              <a:gd name="connsiteX0" fmla="*/ 786725 w 909748"/>
              <a:gd name="connsiteY0" fmla="*/ 1153 h 3364572"/>
              <a:gd name="connsiteX1" fmla="*/ 135237 w 909748"/>
              <a:gd name="connsiteY1" fmla="*/ 1786687 h 3364572"/>
              <a:gd name="connsiteX2" fmla="*/ 511213 w 909748"/>
              <a:gd name="connsiteY2" fmla="*/ 3364572 h 3364572"/>
              <a:gd name="connsiteX0" fmla="*/ 704652 w 841358"/>
              <a:gd name="connsiteY0" fmla="*/ 934 h 3364353"/>
              <a:gd name="connsiteX1" fmla="*/ 147167 w 841358"/>
              <a:gd name="connsiteY1" fmla="*/ 2119754 h 3364353"/>
              <a:gd name="connsiteX2" fmla="*/ 429140 w 841358"/>
              <a:gd name="connsiteY2" fmla="*/ 3364353 h 3364353"/>
              <a:gd name="connsiteX0" fmla="*/ 666521 w 790682"/>
              <a:gd name="connsiteY0" fmla="*/ 1333 h 3364752"/>
              <a:gd name="connsiteX1" fmla="*/ 109036 w 790682"/>
              <a:gd name="connsiteY1" fmla="*/ 2120153 h 3364752"/>
              <a:gd name="connsiteX2" fmla="*/ 391009 w 790682"/>
              <a:gd name="connsiteY2" fmla="*/ 3364752 h 3364752"/>
              <a:gd name="connsiteX0" fmla="*/ 493260 w 652475"/>
              <a:gd name="connsiteY0" fmla="*/ 1828 h 3365247"/>
              <a:gd name="connsiteX1" fmla="*/ 140874 w 652475"/>
              <a:gd name="connsiteY1" fmla="*/ 1787362 h 3365247"/>
              <a:gd name="connsiteX2" fmla="*/ 217748 w 652475"/>
              <a:gd name="connsiteY2" fmla="*/ 3365247 h 33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75" h="3365247">
                <a:moveTo>
                  <a:pt x="493260" y="1828"/>
                </a:moveTo>
                <a:cubicBezTo>
                  <a:pt x="871686" y="-44820"/>
                  <a:pt x="502987" y="808048"/>
                  <a:pt x="140874" y="1787362"/>
                </a:cubicBezTo>
                <a:cubicBezTo>
                  <a:pt x="-221239" y="2766676"/>
                  <a:pt x="230597" y="2819633"/>
                  <a:pt x="217748" y="336524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860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[1-1]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6" name="Table 215"/>
          <p:cNvGraphicFramePr>
            <a:graphicFrameLocks noGrp="1"/>
          </p:cNvGraphicFramePr>
          <p:nvPr/>
        </p:nvGraphicFramePr>
        <p:xfrm>
          <a:off x="788579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[4-4]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162571" y="5221646"/>
            <a:ext cx="1240242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InnerClass</a:t>
            </a:r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5162571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6" name="Rounded Rectangle 275"/>
          <p:cNvSpPr/>
          <p:nvPr/>
        </p:nvSpPr>
        <p:spPr>
          <a:xfrm>
            <a:off x="6025763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162571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025763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9" name="Rounded Rectangle 278"/>
          <p:cNvSpPr/>
          <p:nvPr/>
        </p:nvSpPr>
        <p:spPr>
          <a:xfrm>
            <a:off x="7318133" y="5969872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988719" y="535536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4988719" y="573325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4991100" y="6103591"/>
            <a:ext cx="17147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6400002" y="528559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6400002" y="5780895"/>
            <a:ext cx="148669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>
            <a:off x="6400002" y="567294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Table 214"/>
          <p:cNvGraphicFramePr>
            <a:graphicFrameLocks noGrp="1"/>
          </p:cNvGraphicFramePr>
          <p:nvPr/>
        </p:nvGraphicFramePr>
        <p:xfrm>
          <a:off x="6588224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[2-3]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86" name="Straight Arrow Connector 285"/>
          <p:cNvCxnSpPr/>
          <p:nvPr/>
        </p:nvCxnSpPr>
        <p:spPr>
          <a:xfrm flipH="1">
            <a:off x="769237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>
            <a:off x="640000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/>
          <p:nvPr/>
        </p:nvSpPr>
        <p:spPr>
          <a:xfrm>
            <a:off x="7142" y="-27384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290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Many entities can share the same data across 1000s of revisions</a:t>
            </a:r>
          </a:p>
        </p:txBody>
      </p:sp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7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005" y="1536174"/>
            <a:ext cx="7971991" cy="37856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LISA also does: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#5: Parallel Parsing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#6: Asynchronous graph computation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#7: </a:t>
            </a:r>
            <a:r>
              <a:rPr lang="en-US" sz="4000" b="1" dirty="0" smtClean="0">
                <a:solidFill>
                  <a:prstClr val="white"/>
                </a:solidFill>
              </a:rPr>
              <a:t>Generic graph computations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applying to ASTs from </a:t>
            </a:r>
            <a:r>
              <a:rPr lang="en-US" sz="4000" b="1" dirty="0" smtClean="0">
                <a:solidFill>
                  <a:prstClr val="white"/>
                </a:solidFill>
              </a:rPr>
              <a:t>compatible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languages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de-CH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13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3101" y="3075057"/>
            <a:ext cx="3477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To Summarize...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15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56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58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56" name="Can 55"/>
          <p:cNvSpPr/>
          <p:nvPr/>
        </p:nvSpPr>
        <p:spPr>
          <a:xfrm>
            <a:off x="7502225" y="3419613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79077" y="3785961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5912" y="3814409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109510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formulated as Graph Computation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369212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09405" y="2791164"/>
            <a:ext cx="134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smtClean="0"/>
              <a:t>Async. compute</a:t>
            </a:r>
            <a:endParaRPr lang="en-US" sz="1400" dirty="0"/>
          </a:p>
        </p:txBody>
      </p:sp>
      <p:cxnSp>
        <p:nvCxnSpPr>
          <p:cNvPr id="89" name="Straight Arrow Connector 88"/>
          <p:cNvCxnSpPr>
            <a:stCxn id="32" idx="0"/>
            <a:endCxn id="85" idx="5"/>
          </p:cNvCxnSpPr>
          <p:nvPr/>
        </p:nvCxnSpPr>
        <p:spPr>
          <a:xfrm flipH="1" flipV="1">
            <a:off x="6165042" y="4286668"/>
            <a:ext cx="1173805" cy="99389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2" idx="0"/>
            <a:endCxn id="75" idx="2"/>
          </p:cNvCxnSpPr>
          <p:nvPr/>
        </p:nvCxnSpPr>
        <p:spPr>
          <a:xfrm flipH="1" flipV="1">
            <a:off x="7124381" y="4553073"/>
            <a:ext cx="214466" cy="72749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2" idx="1"/>
          </p:cNvCxnSpPr>
          <p:nvPr/>
        </p:nvCxnSpPr>
        <p:spPr>
          <a:xfrm>
            <a:off x="5409742" y="5628148"/>
            <a:ext cx="69976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338847" y="4710855"/>
            <a:ext cx="149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</a:t>
            </a:r>
          </a:p>
          <a:p>
            <a:r>
              <a:rPr lang="de-CH" sz="1400" dirty="0" smtClean="0"/>
              <a:t>data is persisted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27345" y="4556244"/>
            <a:ext cx="8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runs</a:t>
            </a:r>
          </a:p>
          <a:p>
            <a:r>
              <a:rPr lang="de-CH" sz="1400" dirty="0" smtClean="0"/>
              <a:t>on graph</a:t>
            </a:r>
          </a:p>
        </p:txBody>
      </p: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89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56" name="Can 55"/>
          <p:cNvSpPr/>
          <p:nvPr/>
        </p:nvSpPr>
        <p:spPr>
          <a:xfrm>
            <a:off x="7502225" y="3419613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79077" y="3785961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5912" y="3814409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7" name="Freeform 76"/>
          <p:cNvSpPr/>
          <p:nvPr/>
        </p:nvSpPr>
        <p:spPr>
          <a:xfrm>
            <a:off x="4355976" y="1882662"/>
            <a:ext cx="2625372" cy="1901886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2151199 w 3223436"/>
              <a:gd name="connsiteY0" fmla="*/ 1916221 h 1916221"/>
              <a:gd name="connsiteX1" fmla="*/ 3140483 w 3223436"/>
              <a:gd name="connsiteY1" fmla="*/ 662313 h 1916221"/>
              <a:gd name="connsiteX2" fmla="*/ 0 w 3223436"/>
              <a:gd name="connsiteY2" fmla="*/ 83 h 1916221"/>
              <a:gd name="connsiteX0" fmla="*/ 2148818 w 3223137"/>
              <a:gd name="connsiteY0" fmla="*/ 1901933 h 1901933"/>
              <a:gd name="connsiteX1" fmla="*/ 3140483 w 3223137"/>
              <a:gd name="connsiteY1" fmla="*/ 662313 h 1901933"/>
              <a:gd name="connsiteX2" fmla="*/ 0 w 3223137"/>
              <a:gd name="connsiteY2" fmla="*/ 83 h 1901933"/>
              <a:gd name="connsiteX0" fmla="*/ 2148818 w 2625372"/>
              <a:gd name="connsiteY0" fmla="*/ 1901886 h 1901886"/>
              <a:gd name="connsiteX1" fmla="*/ 2439443 w 2625372"/>
              <a:gd name="connsiteY1" fmla="*/ 1134706 h 1901886"/>
              <a:gd name="connsiteX2" fmla="*/ 0 w 2625372"/>
              <a:gd name="connsiteY2" fmla="*/ 36 h 190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372" h="1901886">
                <a:moveTo>
                  <a:pt x="2148818" y="1901886"/>
                </a:moveTo>
                <a:cubicBezTo>
                  <a:pt x="2604446" y="1897393"/>
                  <a:pt x="2797579" y="1451681"/>
                  <a:pt x="2439443" y="1134706"/>
                </a:cubicBezTo>
                <a:cubicBezTo>
                  <a:pt x="2081307" y="817731"/>
                  <a:pt x="577477" y="-6209"/>
                  <a:pt x="0" y="36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799408" y="205029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projects?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109510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formulated as Graph Computation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369212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09405" y="2791164"/>
            <a:ext cx="134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smtClean="0"/>
              <a:t>Async. compute</a:t>
            </a:r>
            <a:endParaRPr lang="en-US" sz="1400" dirty="0"/>
          </a:p>
        </p:txBody>
      </p:sp>
      <p:cxnSp>
        <p:nvCxnSpPr>
          <p:cNvPr id="89" name="Straight Arrow Connector 88"/>
          <p:cNvCxnSpPr>
            <a:stCxn id="32" idx="0"/>
            <a:endCxn id="85" idx="5"/>
          </p:cNvCxnSpPr>
          <p:nvPr/>
        </p:nvCxnSpPr>
        <p:spPr>
          <a:xfrm flipH="1" flipV="1">
            <a:off x="6165042" y="4286668"/>
            <a:ext cx="1173805" cy="99389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2" idx="0"/>
            <a:endCxn id="75" idx="2"/>
          </p:cNvCxnSpPr>
          <p:nvPr/>
        </p:nvCxnSpPr>
        <p:spPr>
          <a:xfrm flipH="1" flipV="1">
            <a:off x="7124381" y="4553073"/>
            <a:ext cx="214466" cy="72749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2" idx="1"/>
          </p:cNvCxnSpPr>
          <p:nvPr/>
        </p:nvCxnSpPr>
        <p:spPr>
          <a:xfrm>
            <a:off x="5409742" y="5628148"/>
            <a:ext cx="69976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338847" y="4710855"/>
            <a:ext cx="149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</a:t>
            </a:r>
          </a:p>
          <a:p>
            <a:r>
              <a:rPr lang="de-CH" sz="1400" dirty="0" smtClean="0"/>
              <a:t>data is persisted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27345" y="4556244"/>
            <a:ext cx="8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runs</a:t>
            </a:r>
          </a:p>
          <a:p>
            <a:r>
              <a:rPr lang="de-CH" sz="1400" dirty="0" smtClean="0"/>
              <a:t>on graph</a:t>
            </a:r>
          </a:p>
        </p:txBody>
      </p: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9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8006" y="3075057"/>
            <a:ext cx="622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well does it work, then?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4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/>
              <a:t>Marginal cost for +1 revision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94376"/>
              </p:ext>
            </p:extLst>
          </p:nvPr>
        </p:nvGraphicFramePr>
        <p:xfrm>
          <a:off x="457200" y="1428736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69753" y="345326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Seconds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1447" y="5929330"/>
            <a:ext cx="146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# of revisions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6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Overall Performance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29</a:t>
            </a:r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5196"/>
              </p:ext>
            </p:extLst>
          </p:nvPr>
        </p:nvGraphicFramePr>
        <p:xfrm>
          <a:off x="971600" y="1690689"/>
          <a:ext cx="7200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671186"/>
                <a:gridCol w="1575175"/>
                <a:gridCol w="1650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JavScript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#Revisions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646'261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489'764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204'301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#Files</a:t>
                      </a:r>
                      <a:r>
                        <a:rPr lang="en-US" baseline="0" dirty="0" smtClean="0"/>
                        <a:t> (parsed!)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3'235'852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3'234'178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507'612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Lines (parsed!)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1'370'998'072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961'974'773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194'758'719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Runtime (RT)¹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18:43h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52:12h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29:09h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RT¹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2:15min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4:54min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3:43min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Avg. RT per Rev.²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Med.</a:t>
                      </a:r>
                      <a:r>
                        <a:rPr lang="en-US" baseline="0" dirty="0" smtClean="0"/>
                        <a:t> Avg. RT per Rev.</a:t>
                      </a:r>
                      <a:r>
                        <a:rPr lang="en-US" dirty="0" smtClean="0"/>
                        <a:t>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116ms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166ms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5085184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¹ Including cloning and persisting results</a:t>
            </a:r>
          </a:p>
          <a:p>
            <a:r>
              <a:rPr lang="en-US" sz="1400" dirty="0" smtClean="0"/>
              <a:t>² Excluding cloning and persisting results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83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6201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9769" y="3075057"/>
            <a:ext cx="3904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What's the catch?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(There are a few...)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01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(not so) minor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implement analyses from scratch</a:t>
            </a:r>
          </a:p>
          <a:p>
            <a:pPr lvl="1"/>
            <a:r>
              <a:rPr lang="en-US" dirty="0" smtClean="0"/>
              <a:t>No help from a compiler</a:t>
            </a:r>
          </a:p>
          <a:p>
            <a:pPr lvl="1"/>
            <a:r>
              <a:rPr lang="en-US" dirty="0" smtClean="0"/>
              <a:t>Non-file-local analyses need some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30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9798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(not so) minor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implement analyses from scratch</a:t>
            </a:r>
          </a:p>
          <a:p>
            <a:pPr lvl="1"/>
            <a:r>
              <a:rPr lang="en-US" dirty="0" smtClean="0"/>
              <a:t>No help from a compiler</a:t>
            </a:r>
          </a:p>
          <a:p>
            <a:pPr lvl="1"/>
            <a:r>
              <a:rPr lang="en-US" dirty="0" smtClean="0"/>
              <a:t>Non-file-local analyses need some effort</a:t>
            </a:r>
          </a:p>
          <a:p>
            <a:r>
              <a:rPr lang="en-US" dirty="0" smtClean="0"/>
              <a:t>Moved files/methods etc. add overhead</a:t>
            </a:r>
          </a:p>
          <a:p>
            <a:pPr lvl="1"/>
            <a:r>
              <a:rPr lang="en-US" dirty="0" smtClean="0"/>
              <a:t>Uniquely identifying files/entities is hard</a:t>
            </a:r>
          </a:p>
          <a:p>
            <a:pPr lvl="1"/>
            <a:r>
              <a:rPr lang="en-US" dirty="0" smtClean="0"/>
              <a:t>(No impact on results, though)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30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06568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Language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31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020272" cy="3166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4621191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519D9"/>
                </a:solidFill>
              </a:rPr>
              <a:t>Javascript</a:t>
            </a:r>
            <a:r>
              <a:rPr lang="en-US" b="1" dirty="0" smtClean="0">
                <a:solidFill>
                  <a:srgbClr val="0519D9"/>
                </a:solidFill>
              </a:rPr>
              <a:t>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C#   </a:t>
            </a:r>
            <a:r>
              <a:rPr lang="en-US" b="1" dirty="0" smtClean="0">
                <a:solidFill>
                  <a:srgbClr val="FF0000"/>
                </a:solidFill>
              </a:rPr>
              <a:t>Java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157192"/>
            <a:ext cx="5312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E.g.: </a:t>
            </a:r>
            <a:r>
              <a:rPr lang="en-US" dirty="0" err="1" smtClean="0"/>
              <a:t>Javascript</a:t>
            </a:r>
            <a:r>
              <a:rPr lang="en-US" dirty="0" smtClean="0"/>
              <a:t> takes longer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files, less modularization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Slower parser (automatic semicolon-insertion)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79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LISA is </a:t>
            </a:r>
            <a:r>
              <a:rPr lang="en-US" sz="4400" spc="600" dirty="0" smtClean="0">
                <a:latin typeface="Impact" panose="020B0806030902050204" pitchFamily="34" charset="0"/>
              </a:rPr>
              <a:t>EXTREME</a:t>
            </a:r>
            <a:endParaRPr lang="en-US" sz="4400" spc="600" dirty="0">
              <a:latin typeface="Impact" panose="020B080603090205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32</a:t>
            </a:r>
            <a:endParaRPr lang="de-CH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71600" y="5780286"/>
            <a:ext cx="7200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99592" y="4653136"/>
            <a:ext cx="137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</a:t>
            </a:r>
          </a:p>
          <a:p>
            <a:r>
              <a:rPr lang="en-US" dirty="0"/>
              <a:t>feature-rich</a:t>
            </a:r>
            <a:endParaRPr lang="en-US" dirty="0" smtClean="0"/>
          </a:p>
          <a:p>
            <a:r>
              <a:rPr lang="en-US" dirty="0" smtClean="0"/>
              <a:t>heavyweight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5356" y="4653136"/>
            <a:ext cx="1233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simple</a:t>
            </a:r>
          </a:p>
          <a:p>
            <a:pPr algn="r"/>
            <a:r>
              <a:rPr lang="en-US" dirty="0" smtClean="0"/>
              <a:t>generic</a:t>
            </a:r>
          </a:p>
          <a:p>
            <a:pPr algn="r"/>
            <a:r>
              <a:rPr lang="en-US" dirty="0" smtClean="0"/>
              <a:t>lightweight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72000" y="1894509"/>
            <a:ext cx="1885950" cy="2686619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241926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0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23528" y="1052736"/>
            <a:ext cx="8460432" cy="1437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34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2F34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4450" y="6550223"/>
            <a:ext cx="401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MS Reference Sans Serif" pitchFamily="34" charset="0"/>
              </a:rPr>
              <a:t>SANER ‘17, Klagenfurt, 22.02.2017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90238"/>
              </p:ext>
            </p:extLst>
          </p:nvPr>
        </p:nvGraphicFramePr>
        <p:xfrm>
          <a:off x="755576" y="2852936"/>
          <a:ext cx="7848872" cy="361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368"/>
                <a:gridCol w="4536504"/>
              </a:tblGrid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Read the paper: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2"/>
                        </a:rPr>
                        <a:t>http://t.uzh.ch/Fj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Try the tool: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3"/>
                        </a:rPr>
                        <a:t>http://t.uzh.ch/Fk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Get</a:t>
                      </a:r>
                      <a:r>
                        <a:rPr lang="de-CH" sz="3600" baseline="0" dirty="0" smtClean="0"/>
                        <a:t> the s</a:t>
                      </a:r>
                      <a:r>
                        <a:rPr lang="de-CH" sz="3600" dirty="0" smtClean="0"/>
                        <a:t>lides: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4"/>
                        </a:rPr>
                        <a:t>http://t.uzh.ch/Fm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noProof="0" dirty="0" smtClean="0"/>
                        <a:t>Contact me: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hlinkClick r:id="rId5"/>
                        </a:rPr>
                        <a:t>alexandru@ifi.uzh.ch</a:t>
                      </a:r>
                      <a:endParaRPr lang="de-CH" sz="3600" dirty="0" smtClean="0"/>
                    </a:p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5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879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9" name="Freeform 78"/>
          <p:cNvSpPr/>
          <p:nvPr/>
        </p:nvSpPr>
        <p:spPr>
          <a:xfrm>
            <a:off x="4716016" y="3704978"/>
            <a:ext cx="2319891" cy="1452214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91" h="1452214">
                <a:moveTo>
                  <a:pt x="1859398" y="1452214"/>
                </a:moveTo>
                <a:cubicBezTo>
                  <a:pt x="2315026" y="1447721"/>
                  <a:pt x="2467403" y="253726"/>
                  <a:pt x="2157503" y="55319"/>
                </a:cubicBezTo>
                <a:cubicBezTo>
                  <a:pt x="1847603" y="-143088"/>
                  <a:pt x="577477" y="255524"/>
                  <a:pt x="0" y="261769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19730" y="3419558"/>
            <a:ext cx="133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revisions?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1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7" name="Freeform 76"/>
          <p:cNvSpPr/>
          <p:nvPr/>
        </p:nvSpPr>
        <p:spPr>
          <a:xfrm>
            <a:off x="3314666" y="1989700"/>
            <a:ext cx="3724288" cy="3168310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4288" h="3168310">
                <a:moveTo>
                  <a:pt x="3253858" y="3168310"/>
                </a:moveTo>
                <a:cubicBezTo>
                  <a:pt x="3709486" y="3163817"/>
                  <a:pt x="4079033" y="1879652"/>
                  <a:pt x="3140483" y="757955"/>
                </a:cubicBezTo>
                <a:cubicBezTo>
                  <a:pt x="2201933" y="-363742"/>
                  <a:pt x="577477" y="89480"/>
                  <a:pt x="0" y="95725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716016" y="3704978"/>
            <a:ext cx="2319891" cy="1452214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91" h="1452214">
                <a:moveTo>
                  <a:pt x="1859398" y="1452214"/>
                </a:moveTo>
                <a:cubicBezTo>
                  <a:pt x="2315026" y="1447721"/>
                  <a:pt x="2467403" y="253726"/>
                  <a:pt x="2157503" y="55319"/>
                </a:cubicBezTo>
                <a:cubicBezTo>
                  <a:pt x="1847603" y="-143088"/>
                  <a:pt x="577477" y="255524"/>
                  <a:pt x="0" y="261769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19730" y="3419558"/>
            <a:ext cx="133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revisions?</a:t>
            </a:r>
            <a:endParaRPr lang="en-US" sz="1400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79862" y="24578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projects?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454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2177</Words>
  <Application>Microsoft Office PowerPoint</Application>
  <PresentationFormat>On-screen Show (4:3)</PresentationFormat>
  <Paragraphs>711</Paragraphs>
  <Slides>65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Calibri</vt:lpstr>
      <vt:lpstr>Segoe UI Black</vt:lpstr>
      <vt:lpstr>Impact</vt:lpstr>
      <vt:lpstr>Segoe UI Light</vt:lpstr>
      <vt:lpstr>Verdana</vt:lpstr>
      <vt:lpstr>Arial</vt:lpstr>
      <vt:lpstr>MS Reference Sans Serif</vt:lpstr>
      <vt:lpstr>Lucida Console</vt:lpstr>
      <vt:lpstr>Courier New</vt:lpstr>
      <vt:lpstr>Office Theme</vt:lpstr>
      <vt:lpstr>PowerPoint Presentation</vt:lpstr>
      <vt:lpstr>The Problem Domain</vt:lpstr>
      <vt:lpstr>The Problem Domain</vt:lpstr>
      <vt:lpstr>The Problem Domain</vt:lpstr>
      <vt:lpstr>A Typical Analysis Process</vt:lpstr>
      <vt:lpstr>A Typical Analysis Process</vt:lpstr>
      <vt:lpstr>A Typical Analysis Process</vt:lpstr>
      <vt:lpstr>A Typical Analysis Process</vt:lpstr>
      <vt:lpstr>A Typical Analysis Process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Important!</vt:lpstr>
      <vt:lpstr>PowerPoint Presentation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PowerPoint Presentation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LISA Analysis Process</vt:lpstr>
      <vt:lpstr>The LISA Analysis Process</vt:lpstr>
      <vt:lpstr>The LISA Analysis Process</vt:lpstr>
      <vt:lpstr>The LISA Analysis Process</vt:lpstr>
      <vt:lpstr>PowerPoint Presentation</vt:lpstr>
      <vt:lpstr>Marginal cost for +1 revision</vt:lpstr>
      <vt:lpstr>Overall Performance Stats</vt:lpstr>
      <vt:lpstr>PowerPoint Presentation</vt:lpstr>
      <vt:lpstr>The (not so) minor stuff</vt:lpstr>
      <vt:lpstr>The (not so) minor stuff</vt:lpstr>
      <vt:lpstr>Language matters</vt:lpstr>
      <vt:lpstr>LISA is EXTREME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Informatics 1</dc:title>
  <dc:creator>Christian Bosshard</dc:creator>
  <cp:lastModifiedBy>Win10</cp:lastModifiedBy>
  <cp:revision>561</cp:revision>
  <dcterms:created xsi:type="dcterms:W3CDTF">2014-09-09T16:19:25Z</dcterms:created>
  <dcterms:modified xsi:type="dcterms:W3CDTF">2017-02-22T13:06:34Z</dcterms:modified>
</cp:coreProperties>
</file>