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1" r:id="rId4"/>
    <p:sldId id="268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70" r:id="rId14"/>
    <p:sldId id="267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4DBA1-1CED-48C1-9A55-752265F17706}" type="datetimeFigureOut">
              <a:rPr lang="de-CH" smtClean="0"/>
              <a:pPr/>
              <a:t>28.03.2011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93A70-1320-4946-934A-23759DF4A48C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C4E2-CB39-4E3E-92DF-FCF088C87870}" type="datetimeFigureOut">
              <a:rPr lang="de-CH" smtClean="0"/>
              <a:pPr/>
              <a:t>28.03.2011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155E-FDF4-45CA-B6D7-4C22A809DD5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C4E2-CB39-4E3E-92DF-FCF088C87870}" type="datetimeFigureOut">
              <a:rPr lang="de-CH" smtClean="0"/>
              <a:pPr/>
              <a:t>28.03.2011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155E-FDF4-45CA-B6D7-4C22A809DD5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C4E2-CB39-4E3E-92DF-FCF088C87870}" type="datetimeFigureOut">
              <a:rPr lang="de-CH" smtClean="0"/>
              <a:pPr/>
              <a:t>28.03.2011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155E-FDF4-45CA-B6D7-4C22A809DD5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C4E2-CB39-4E3E-92DF-FCF088C87870}" type="datetimeFigureOut">
              <a:rPr lang="de-CH" smtClean="0"/>
              <a:pPr/>
              <a:t>28.03.2011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155E-FDF4-45CA-B6D7-4C22A809DD5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C4E2-CB39-4E3E-92DF-FCF088C87870}" type="datetimeFigureOut">
              <a:rPr lang="de-CH" smtClean="0"/>
              <a:pPr/>
              <a:t>28.03.2011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155E-FDF4-45CA-B6D7-4C22A809DD5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C4E2-CB39-4E3E-92DF-FCF088C87870}" type="datetimeFigureOut">
              <a:rPr lang="de-CH" smtClean="0"/>
              <a:pPr/>
              <a:t>28.03.2011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155E-FDF4-45CA-B6D7-4C22A809DD5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C4E2-CB39-4E3E-92DF-FCF088C87870}" type="datetimeFigureOut">
              <a:rPr lang="de-CH" smtClean="0"/>
              <a:pPr/>
              <a:t>28.03.2011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155E-FDF4-45CA-B6D7-4C22A809DD5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C4E2-CB39-4E3E-92DF-FCF088C87870}" type="datetimeFigureOut">
              <a:rPr lang="de-CH" smtClean="0"/>
              <a:pPr/>
              <a:t>28.03.2011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155E-FDF4-45CA-B6D7-4C22A809DD5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C4E2-CB39-4E3E-92DF-FCF088C87870}" type="datetimeFigureOut">
              <a:rPr lang="de-CH" smtClean="0"/>
              <a:pPr/>
              <a:t>28.03.2011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155E-FDF4-45CA-B6D7-4C22A809DD5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C4E2-CB39-4E3E-92DF-FCF088C87870}" type="datetimeFigureOut">
              <a:rPr lang="de-CH" smtClean="0"/>
              <a:pPr/>
              <a:t>28.03.2011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155E-FDF4-45CA-B6D7-4C22A809DD5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C4E2-CB39-4E3E-92DF-FCF088C87870}" type="datetimeFigureOut">
              <a:rPr lang="de-CH" smtClean="0"/>
              <a:pPr/>
              <a:t>28.03.2011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155E-FDF4-45CA-B6D7-4C22A809DD5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FC4E2-CB39-4E3E-92DF-FCF088C87870}" type="datetimeFigureOut">
              <a:rPr lang="de-CH" smtClean="0"/>
              <a:pPr/>
              <a:t>28.03.2011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0155E-FDF4-45CA-B6D7-4C22A809DD58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2.xls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CH" dirty="0" err="1" smtClean="0"/>
              <a:t>Commodity</a:t>
            </a:r>
            <a:r>
              <a:rPr lang="de-CH" dirty="0" smtClean="0"/>
              <a:t> Trading</a:t>
            </a:r>
            <a:br>
              <a:rPr lang="de-CH" dirty="0" smtClean="0"/>
            </a:br>
            <a:r>
              <a:rPr lang="de-CH" dirty="0" smtClean="0"/>
              <a:t> Option </a:t>
            </a:r>
            <a:r>
              <a:rPr lang="de-CH" dirty="0" err="1" smtClean="0"/>
              <a:t>Pricing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/>
              <a:t>28.3.2011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Case</a:t>
            </a:r>
            <a:r>
              <a:rPr lang="de-CH" dirty="0" smtClean="0"/>
              <a:t> B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Price </a:t>
            </a:r>
            <a:r>
              <a:rPr lang="de-CH" dirty="0" err="1" smtClean="0"/>
              <a:t>Underlying</a:t>
            </a:r>
            <a:r>
              <a:rPr lang="de-CH" dirty="0" smtClean="0"/>
              <a:t> 100, Price </a:t>
            </a:r>
            <a:r>
              <a:rPr lang="de-CH" dirty="0" err="1" smtClean="0"/>
              <a:t>Call</a:t>
            </a:r>
            <a:r>
              <a:rPr lang="de-CH" dirty="0" smtClean="0"/>
              <a:t> C</a:t>
            </a:r>
          </a:p>
          <a:p>
            <a:r>
              <a:rPr lang="de-CH" dirty="0" err="1" smtClean="0"/>
              <a:t>Buy</a:t>
            </a:r>
            <a:r>
              <a:rPr lang="de-CH" dirty="0" smtClean="0"/>
              <a:t> 1000 </a:t>
            </a:r>
            <a:r>
              <a:rPr lang="de-CH" dirty="0" err="1" smtClean="0"/>
              <a:t>Calls</a:t>
            </a:r>
            <a:r>
              <a:rPr lang="de-CH" dirty="0" smtClean="0"/>
              <a:t> – </a:t>
            </a:r>
            <a:r>
              <a:rPr lang="de-CH" dirty="0" err="1" smtClean="0"/>
              <a:t>pay</a:t>
            </a:r>
            <a:r>
              <a:rPr lang="de-CH" dirty="0" smtClean="0"/>
              <a:t> 1000*C  </a:t>
            </a:r>
          </a:p>
          <a:p>
            <a:r>
              <a:rPr lang="de-CH" dirty="0" err="1" smtClean="0"/>
              <a:t>sell</a:t>
            </a:r>
            <a:r>
              <a:rPr lang="de-CH" dirty="0" smtClean="0"/>
              <a:t>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 * 1000 </a:t>
            </a:r>
            <a:r>
              <a:rPr lang="en-US" dirty="0" err="1" smtClean="0"/>
              <a:t>underlyings</a:t>
            </a:r>
            <a:r>
              <a:rPr lang="en-US" dirty="0" smtClean="0"/>
              <a:t> – receive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 * 100’000</a:t>
            </a:r>
          </a:p>
          <a:p>
            <a:r>
              <a:rPr lang="en-US" dirty="0" smtClean="0"/>
              <a:t>Upper Case Profit=1000*(10-C)-</a:t>
            </a:r>
            <a:r>
              <a:rPr lang="en-US" dirty="0" smtClean="0">
                <a:latin typeface="Symbol" pitchFamily="18" charset="2"/>
              </a:rPr>
              <a:t> D</a:t>
            </a:r>
            <a:r>
              <a:rPr lang="en-US" dirty="0" smtClean="0"/>
              <a:t>*10’000</a:t>
            </a:r>
          </a:p>
          <a:p>
            <a:r>
              <a:rPr lang="en-US" dirty="0" smtClean="0"/>
              <a:t>Lower Case Profit=1000*(-C) +</a:t>
            </a:r>
            <a:r>
              <a:rPr lang="en-US" dirty="0" smtClean="0">
                <a:latin typeface="Symbol" pitchFamily="18" charset="2"/>
              </a:rPr>
              <a:t> D</a:t>
            </a:r>
            <a:r>
              <a:rPr lang="en-US" dirty="0" smtClean="0"/>
              <a:t>*40’000</a:t>
            </a:r>
          </a:p>
          <a:p>
            <a:r>
              <a:rPr lang="en-US" dirty="0" smtClean="0"/>
              <a:t>Equal if </a:t>
            </a:r>
            <a:r>
              <a:rPr lang="en-US" dirty="0" smtClean="0">
                <a:latin typeface="Symbol" pitchFamily="18" charset="2"/>
              </a:rPr>
              <a:t>D </a:t>
            </a:r>
            <a:r>
              <a:rPr lang="en-US" dirty="0" smtClean="0"/>
              <a:t>= 1/5</a:t>
            </a:r>
          </a:p>
          <a:p>
            <a:r>
              <a:rPr lang="en-US" dirty="0" smtClean="0"/>
              <a:t>Equal zero if C = 8 !!!</a:t>
            </a:r>
          </a:p>
          <a:p>
            <a:endParaRPr lang="en-US" dirty="0" smtClean="0"/>
          </a:p>
          <a:p>
            <a:endParaRPr lang="de-C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General </a:t>
            </a:r>
            <a:r>
              <a:rPr lang="de-CH" dirty="0" err="1" smtClean="0"/>
              <a:t>Case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CH" dirty="0" smtClean="0"/>
              <a:t>Price </a:t>
            </a:r>
            <a:r>
              <a:rPr lang="de-CH" dirty="0" err="1" smtClean="0"/>
              <a:t>Underlying</a:t>
            </a:r>
            <a:r>
              <a:rPr lang="de-CH" dirty="0" smtClean="0"/>
              <a:t> 100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either</a:t>
            </a:r>
            <a:r>
              <a:rPr lang="de-CH" dirty="0" smtClean="0"/>
              <a:t> X up (100+X) </a:t>
            </a:r>
            <a:r>
              <a:rPr lang="de-CH" dirty="0" err="1" smtClean="0"/>
              <a:t>or</a:t>
            </a:r>
            <a:r>
              <a:rPr lang="de-CH" dirty="0" smtClean="0"/>
              <a:t> Y down (100-Y), Price </a:t>
            </a:r>
            <a:r>
              <a:rPr lang="de-CH" dirty="0" err="1" smtClean="0"/>
              <a:t>Call</a:t>
            </a:r>
            <a:r>
              <a:rPr lang="de-CH" dirty="0" smtClean="0"/>
              <a:t> C</a:t>
            </a:r>
          </a:p>
          <a:p>
            <a:r>
              <a:rPr lang="de-CH" dirty="0" err="1" smtClean="0"/>
              <a:t>Buy</a:t>
            </a:r>
            <a:r>
              <a:rPr lang="de-CH" dirty="0" smtClean="0"/>
              <a:t> 1000 </a:t>
            </a:r>
            <a:r>
              <a:rPr lang="de-CH" dirty="0" err="1" smtClean="0"/>
              <a:t>Calls</a:t>
            </a:r>
            <a:r>
              <a:rPr lang="de-CH" dirty="0" smtClean="0"/>
              <a:t> – </a:t>
            </a:r>
            <a:r>
              <a:rPr lang="de-CH" dirty="0" err="1" smtClean="0"/>
              <a:t>pay</a:t>
            </a:r>
            <a:r>
              <a:rPr lang="de-CH" dirty="0" smtClean="0"/>
              <a:t> 1000*C  </a:t>
            </a:r>
          </a:p>
          <a:p>
            <a:r>
              <a:rPr lang="de-CH" dirty="0" err="1" smtClean="0"/>
              <a:t>sell</a:t>
            </a:r>
            <a:r>
              <a:rPr lang="de-CH" dirty="0" smtClean="0"/>
              <a:t>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 * 1000 </a:t>
            </a:r>
            <a:r>
              <a:rPr lang="en-US" dirty="0" err="1" smtClean="0"/>
              <a:t>underlyings</a:t>
            </a:r>
            <a:r>
              <a:rPr lang="en-US" dirty="0" smtClean="0"/>
              <a:t> – receive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 * 100’000</a:t>
            </a:r>
          </a:p>
          <a:p>
            <a:r>
              <a:rPr lang="en-US" dirty="0" smtClean="0"/>
              <a:t>Upper Case Profit=1000*(X-C)-</a:t>
            </a:r>
            <a:r>
              <a:rPr lang="en-US" dirty="0" smtClean="0">
                <a:latin typeface="Symbol" pitchFamily="18" charset="2"/>
              </a:rPr>
              <a:t> D*</a:t>
            </a:r>
            <a:r>
              <a:rPr lang="en-US" dirty="0" smtClean="0"/>
              <a:t>X*1000</a:t>
            </a:r>
          </a:p>
          <a:p>
            <a:r>
              <a:rPr lang="en-US" dirty="0" smtClean="0"/>
              <a:t>Lower Case Profit=1000*(-C) +</a:t>
            </a:r>
            <a:r>
              <a:rPr lang="en-US" dirty="0" smtClean="0">
                <a:latin typeface="Symbol" pitchFamily="18" charset="2"/>
              </a:rPr>
              <a:t> D</a:t>
            </a:r>
            <a:r>
              <a:rPr lang="en-US" dirty="0" smtClean="0"/>
              <a:t>*Y*1000</a:t>
            </a:r>
          </a:p>
          <a:p>
            <a:r>
              <a:rPr lang="en-US" dirty="0" smtClean="0"/>
              <a:t>Equal if </a:t>
            </a:r>
            <a:r>
              <a:rPr lang="en-US" dirty="0" smtClean="0">
                <a:latin typeface="Symbol" pitchFamily="18" charset="2"/>
              </a:rPr>
              <a:t>D </a:t>
            </a:r>
            <a:r>
              <a:rPr lang="en-US" dirty="0" smtClean="0"/>
              <a:t>= X/(X+Y)</a:t>
            </a:r>
          </a:p>
          <a:p>
            <a:r>
              <a:rPr lang="en-US" dirty="0" smtClean="0"/>
              <a:t>Equal zero if C = X*Y/(X+Y) </a:t>
            </a:r>
            <a:r>
              <a:rPr lang="en-US" dirty="0" smtClean="0">
                <a:sym typeface="Wingdings" pitchFamily="2" charset="2"/>
              </a:rPr>
              <a:t> X-Y Symmetry!!!!</a:t>
            </a:r>
            <a:endParaRPr lang="en-US" dirty="0" smtClean="0"/>
          </a:p>
          <a:p>
            <a:endParaRPr lang="en-US" dirty="0" smtClean="0"/>
          </a:p>
          <a:p>
            <a:endParaRPr lang="de-C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Discussion</a:t>
            </a:r>
            <a:r>
              <a:rPr lang="de-CH" dirty="0" smtClean="0"/>
              <a:t> (I)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Option </a:t>
            </a:r>
            <a:r>
              <a:rPr lang="de-CH" dirty="0" err="1" smtClean="0"/>
              <a:t>prices</a:t>
            </a:r>
            <a:r>
              <a:rPr lang="de-CH" dirty="0" smtClean="0"/>
              <a:t> </a:t>
            </a:r>
            <a:r>
              <a:rPr lang="de-CH" dirty="0" err="1" smtClean="0"/>
              <a:t>Volatility</a:t>
            </a:r>
            <a:r>
              <a:rPr lang="de-CH" dirty="0" smtClean="0"/>
              <a:t> not </a:t>
            </a:r>
            <a:r>
              <a:rPr lang="de-CH" dirty="0" err="1" smtClean="0"/>
              <a:t>expectation</a:t>
            </a:r>
            <a:r>
              <a:rPr lang="de-CH" dirty="0" smtClean="0"/>
              <a:t>!</a:t>
            </a:r>
          </a:p>
          <a:p>
            <a:pPr>
              <a:buNone/>
            </a:pPr>
            <a:r>
              <a:rPr lang="de-CH" dirty="0" smtClean="0"/>
              <a:t>	(TAI????)</a:t>
            </a:r>
          </a:p>
          <a:p>
            <a:r>
              <a:rPr lang="de-CH" dirty="0" smtClean="0"/>
              <a:t>Independent of </a:t>
            </a:r>
            <a:r>
              <a:rPr lang="de-CH" dirty="0" err="1" smtClean="0"/>
              <a:t>probabilistic</a:t>
            </a:r>
            <a:r>
              <a:rPr lang="de-CH" dirty="0" smtClean="0"/>
              <a:t> </a:t>
            </a:r>
            <a:r>
              <a:rPr lang="de-CH" dirty="0" err="1" smtClean="0"/>
              <a:t>view</a:t>
            </a:r>
            <a:r>
              <a:rPr lang="de-CH" dirty="0" smtClean="0"/>
              <a:t>? Check X&gt;0 and Y&lt;0. </a:t>
            </a:r>
            <a:r>
              <a:rPr lang="de-CH" dirty="0" smtClean="0">
                <a:sym typeface="Wingdings" pitchFamily="2" charset="2"/>
              </a:rPr>
              <a:t></a:t>
            </a:r>
          </a:p>
          <a:p>
            <a:pPr>
              <a:buNone/>
            </a:pPr>
            <a:r>
              <a:rPr lang="de-CH" dirty="0" smtClean="0">
                <a:sym typeface="Wingdings" pitchFamily="2" charset="2"/>
              </a:rPr>
              <a:t>	</a:t>
            </a:r>
            <a:r>
              <a:rPr lang="de-CH" dirty="0" err="1" smtClean="0">
                <a:sym typeface="Wingdings" pitchFamily="2" charset="2"/>
              </a:rPr>
              <a:t>Case</a:t>
            </a:r>
            <a:r>
              <a:rPr lang="de-CH" dirty="0" smtClean="0">
                <a:sym typeface="Wingdings" pitchFamily="2" charset="2"/>
              </a:rPr>
              <a:t> B: </a:t>
            </a:r>
            <a:r>
              <a:rPr lang="de-CH" dirty="0" err="1" smtClean="0">
                <a:sym typeface="Wingdings" pitchFamily="2" charset="2"/>
              </a:rPr>
              <a:t>The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fact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that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the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current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price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is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much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closer</a:t>
            </a:r>
            <a:r>
              <a:rPr lang="de-CH" dirty="0" smtClean="0">
                <a:sym typeface="Wingdings" pitchFamily="2" charset="2"/>
              </a:rPr>
              <a:t> to </a:t>
            </a:r>
            <a:r>
              <a:rPr lang="de-CH" dirty="0" err="1" smtClean="0">
                <a:sym typeface="Wingdings" pitchFamily="2" charset="2"/>
              </a:rPr>
              <a:t>the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upper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case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than</a:t>
            </a:r>
            <a:r>
              <a:rPr lang="de-CH" dirty="0" smtClean="0">
                <a:sym typeface="Wingdings" pitchFamily="2" charset="2"/>
              </a:rPr>
              <a:t> to </a:t>
            </a:r>
            <a:r>
              <a:rPr lang="de-CH" dirty="0" err="1" smtClean="0">
                <a:sym typeface="Wingdings" pitchFamily="2" charset="2"/>
              </a:rPr>
              <a:t>the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lower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case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implies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that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the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upper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case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is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more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probable</a:t>
            </a:r>
            <a:r>
              <a:rPr lang="de-CH" dirty="0" smtClean="0">
                <a:sym typeface="Wingdings" pitchFamily="2" charset="2"/>
              </a:rPr>
              <a:t>!!!</a:t>
            </a:r>
          </a:p>
          <a:p>
            <a:pPr>
              <a:buNone/>
            </a:pPr>
            <a:endParaRPr lang="de-C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Discussion</a:t>
            </a:r>
            <a:r>
              <a:rPr lang="de-CH" dirty="0" smtClean="0"/>
              <a:t> (II)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err="1" smtClean="0"/>
              <a:t>Probabilistic</a:t>
            </a:r>
            <a:r>
              <a:rPr lang="de-CH" dirty="0" smtClean="0"/>
              <a:t> </a:t>
            </a:r>
            <a:r>
              <a:rPr lang="de-CH" dirty="0" err="1" smtClean="0"/>
              <a:t>View</a:t>
            </a:r>
            <a:r>
              <a:rPr lang="de-CH" dirty="0" smtClean="0"/>
              <a:t> p:= </a:t>
            </a:r>
            <a:r>
              <a:rPr lang="de-CH" dirty="0" err="1" smtClean="0"/>
              <a:t>probability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price</a:t>
            </a:r>
            <a:r>
              <a:rPr lang="de-CH" dirty="0" smtClean="0"/>
              <a:t> </a:t>
            </a:r>
            <a:r>
              <a:rPr lang="de-CH" dirty="0" err="1" smtClean="0"/>
              <a:t>increases</a:t>
            </a:r>
            <a:r>
              <a:rPr lang="de-CH" dirty="0" smtClean="0"/>
              <a:t> (</a:t>
            </a:r>
            <a:r>
              <a:rPr lang="de-CH" dirty="0" err="1" smtClean="0"/>
              <a:t>upper</a:t>
            </a:r>
            <a:r>
              <a:rPr lang="de-CH" dirty="0" smtClean="0"/>
              <a:t> </a:t>
            </a:r>
            <a:r>
              <a:rPr lang="de-CH" dirty="0" err="1" smtClean="0"/>
              <a:t>case</a:t>
            </a:r>
            <a:r>
              <a:rPr lang="de-CH" dirty="0" smtClean="0"/>
              <a:t>) / 1-p:= </a:t>
            </a:r>
            <a:r>
              <a:rPr lang="de-CH" dirty="0" err="1" smtClean="0"/>
              <a:t>probability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price</a:t>
            </a:r>
            <a:r>
              <a:rPr lang="de-CH" dirty="0" smtClean="0"/>
              <a:t> </a:t>
            </a:r>
            <a:r>
              <a:rPr lang="de-CH" dirty="0" err="1" smtClean="0"/>
              <a:t>decreases</a:t>
            </a:r>
            <a:r>
              <a:rPr lang="de-CH" dirty="0" smtClean="0"/>
              <a:t> (</a:t>
            </a:r>
            <a:r>
              <a:rPr lang="de-CH" dirty="0" err="1" smtClean="0"/>
              <a:t>lower</a:t>
            </a:r>
            <a:r>
              <a:rPr lang="de-CH" dirty="0" smtClean="0"/>
              <a:t> </a:t>
            </a:r>
            <a:r>
              <a:rPr lang="de-CH" dirty="0" err="1" smtClean="0"/>
              <a:t>case</a:t>
            </a:r>
            <a:r>
              <a:rPr lang="de-CH" dirty="0" smtClean="0"/>
              <a:t>) </a:t>
            </a:r>
          </a:p>
          <a:p>
            <a:r>
              <a:rPr lang="de-CH" dirty="0" err="1" smtClean="0"/>
              <a:t>Case</a:t>
            </a:r>
            <a:r>
              <a:rPr lang="de-CH" dirty="0" smtClean="0"/>
              <a:t> A: p*120 + (1-p)*90 = 100 </a:t>
            </a:r>
            <a:br>
              <a:rPr lang="de-CH" dirty="0" smtClean="0"/>
            </a:br>
            <a:r>
              <a:rPr lang="de-CH" dirty="0" smtClean="0">
                <a:sym typeface="Wingdings" pitchFamily="2" charset="2"/>
              </a:rPr>
              <a:t> p = 1/3; 1-p= 2/3</a:t>
            </a:r>
          </a:p>
          <a:p>
            <a:r>
              <a:rPr lang="de-CH" dirty="0" err="1" smtClean="0"/>
              <a:t>Case</a:t>
            </a:r>
            <a:r>
              <a:rPr lang="de-CH" dirty="0" smtClean="0"/>
              <a:t> B: p*110 + (1-p)*60 = 100 </a:t>
            </a:r>
            <a:br>
              <a:rPr lang="de-CH" dirty="0" smtClean="0"/>
            </a:br>
            <a:r>
              <a:rPr lang="de-CH" dirty="0" smtClean="0">
                <a:sym typeface="Wingdings" pitchFamily="2" charset="2"/>
              </a:rPr>
              <a:t> p = 4/5; 1-p= 1/5</a:t>
            </a:r>
          </a:p>
          <a:p>
            <a:r>
              <a:rPr lang="de-CH" dirty="0" smtClean="0">
                <a:sym typeface="Wingdings" pitchFamily="2" charset="2"/>
              </a:rPr>
              <a:t>1-p = </a:t>
            </a:r>
            <a:r>
              <a:rPr lang="en-US" dirty="0" smtClean="0">
                <a:latin typeface="Symbol" pitchFamily="18" charset="2"/>
              </a:rPr>
              <a:t>D </a:t>
            </a:r>
            <a:endParaRPr lang="de-CH" dirty="0" smtClean="0">
              <a:sym typeface="Wingdings" pitchFamily="2" charset="2"/>
            </a:endParaRPr>
          </a:p>
          <a:p>
            <a:endParaRPr lang="de-CH" dirty="0" smtClean="0">
              <a:sym typeface="Wingdings" pitchFamily="2" charset="2"/>
            </a:endParaRPr>
          </a:p>
          <a:p>
            <a:pPr>
              <a:buNone/>
            </a:pPr>
            <a:endParaRPr lang="de-C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Probability</a:t>
            </a:r>
            <a:r>
              <a:rPr lang="de-CH" dirty="0" smtClean="0"/>
              <a:t> = Model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Uncertainty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Randomness </a:t>
            </a:r>
            <a:r>
              <a:rPr lang="en-US" dirty="0" smtClean="0">
                <a:sym typeface="Wingdings" pitchFamily="2" charset="2"/>
              </a:rPr>
              <a:t>Uncertainty</a:t>
            </a:r>
          </a:p>
          <a:p>
            <a:r>
              <a:rPr lang="en-US" dirty="0" smtClean="0">
                <a:sym typeface="Wingdings" pitchFamily="2" charset="2"/>
              </a:rPr>
              <a:t>Few thing are truly random, lots of influence are not detectable in reasonable time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Optionpricing</a:t>
            </a:r>
            <a:endParaRPr lang="de-CH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 Pricing </a:t>
            </a:r>
            <a:r>
              <a:rPr lang="en-US" dirty="0" smtClean="0">
                <a:sym typeface="Wingdings" pitchFamily="2" charset="2"/>
              </a:rPr>
              <a:t> Comparativeness</a:t>
            </a:r>
          </a:p>
          <a:p>
            <a:r>
              <a:rPr lang="en-US" dirty="0" smtClean="0">
                <a:sym typeface="Wingdings" pitchFamily="2" charset="2"/>
              </a:rPr>
              <a:t>Accessible through probabilistic approach  Which is the right probability distribution?</a:t>
            </a:r>
          </a:p>
          <a:p>
            <a:r>
              <a:rPr lang="en-US" dirty="0" smtClean="0">
                <a:sym typeface="Wingdings" pitchFamily="2" charset="2"/>
              </a:rPr>
              <a:t>Accessible through “arbitrage free” approach  Practicability?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Plain</a:t>
            </a:r>
            <a:r>
              <a:rPr lang="de-CH" dirty="0" smtClean="0"/>
              <a:t> </a:t>
            </a:r>
            <a:r>
              <a:rPr lang="de-CH" dirty="0" err="1" smtClean="0"/>
              <a:t>Vanilla</a:t>
            </a:r>
            <a:r>
              <a:rPr lang="de-CH" dirty="0" smtClean="0"/>
              <a:t> Option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CH" dirty="0" smtClean="0"/>
              <a:t>A </a:t>
            </a:r>
            <a:r>
              <a:rPr lang="de-CH" dirty="0" err="1" smtClean="0"/>
              <a:t>Call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right to BUY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underlying</a:t>
            </a:r>
            <a:r>
              <a:rPr lang="de-CH" dirty="0" smtClean="0"/>
              <a:t> </a:t>
            </a:r>
            <a:r>
              <a:rPr lang="de-CH" dirty="0" err="1" smtClean="0"/>
              <a:t>instrument</a:t>
            </a:r>
            <a:r>
              <a:rPr lang="de-CH" dirty="0" smtClean="0"/>
              <a:t> at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expiration</a:t>
            </a:r>
            <a:r>
              <a:rPr lang="de-CH" dirty="0" smtClean="0"/>
              <a:t> date at </a:t>
            </a:r>
            <a:r>
              <a:rPr lang="de-CH" dirty="0" err="1" smtClean="0"/>
              <a:t>the</a:t>
            </a:r>
            <a:r>
              <a:rPr lang="de-CH" dirty="0" smtClean="0"/>
              <a:t> STRIKE </a:t>
            </a:r>
            <a:r>
              <a:rPr lang="de-CH" dirty="0" err="1" smtClean="0"/>
              <a:t>price</a:t>
            </a:r>
            <a:r>
              <a:rPr lang="de-CH" dirty="0" smtClean="0"/>
              <a:t>.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value</a:t>
            </a:r>
            <a:r>
              <a:rPr lang="de-CH" dirty="0" smtClean="0"/>
              <a:t> at </a:t>
            </a:r>
            <a:r>
              <a:rPr lang="de-CH" dirty="0" err="1" smtClean="0"/>
              <a:t>expiration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greater</a:t>
            </a:r>
            <a:r>
              <a:rPr lang="de-CH" dirty="0" smtClean="0"/>
              <a:t> of (</a:t>
            </a:r>
            <a:r>
              <a:rPr lang="de-CH" dirty="0" err="1" smtClean="0"/>
              <a:t>price</a:t>
            </a:r>
            <a:r>
              <a:rPr lang="de-CH" dirty="0" smtClean="0"/>
              <a:t> of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underlying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date minus </a:t>
            </a:r>
            <a:r>
              <a:rPr lang="de-CH" dirty="0" err="1" smtClean="0"/>
              <a:t>strike</a:t>
            </a:r>
            <a:r>
              <a:rPr lang="de-CH" dirty="0" smtClean="0"/>
              <a:t> </a:t>
            </a:r>
            <a:r>
              <a:rPr lang="de-CH" dirty="0" err="1" smtClean="0"/>
              <a:t>price</a:t>
            </a:r>
            <a:r>
              <a:rPr lang="de-CH" dirty="0" smtClean="0"/>
              <a:t>) and </a:t>
            </a:r>
            <a:r>
              <a:rPr lang="de-CH" dirty="0" err="1" smtClean="0"/>
              <a:t>zero</a:t>
            </a:r>
            <a:endParaRPr lang="de-CH" dirty="0" smtClean="0"/>
          </a:p>
          <a:p>
            <a:r>
              <a:rPr lang="de-CH" dirty="0" smtClean="0"/>
              <a:t>A </a:t>
            </a:r>
            <a:r>
              <a:rPr lang="de-CH" dirty="0" err="1" smtClean="0"/>
              <a:t>Put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right to SELL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underlying</a:t>
            </a:r>
            <a:r>
              <a:rPr lang="de-CH" dirty="0" smtClean="0"/>
              <a:t> </a:t>
            </a:r>
            <a:r>
              <a:rPr lang="de-CH" dirty="0" err="1" smtClean="0"/>
              <a:t>instrument</a:t>
            </a:r>
            <a:r>
              <a:rPr lang="de-CH" dirty="0" smtClean="0"/>
              <a:t> at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expiration</a:t>
            </a:r>
            <a:r>
              <a:rPr lang="de-CH" dirty="0" smtClean="0"/>
              <a:t> date at </a:t>
            </a:r>
            <a:r>
              <a:rPr lang="de-CH" dirty="0" err="1" smtClean="0"/>
              <a:t>the</a:t>
            </a:r>
            <a:r>
              <a:rPr lang="de-CH" dirty="0" smtClean="0"/>
              <a:t> STRIKE </a:t>
            </a:r>
            <a:r>
              <a:rPr lang="de-CH" dirty="0" err="1" smtClean="0"/>
              <a:t>price</a:t>
            </a:r>
            <a:r>
              <a:rPr lang="de-CH" dirty="0" smtClean="0"/>
              <a:t>.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value</a:t>
            </a:r>
            <a:r>
              <a:rPr lang="de-CH" dirty="0" smtClean="0"/>
              <a:t> at </a:t>
            </a:r>
            <a:r>
              <a:rPr lang="de-CH" dirty="0" err="1" smtClean="0"/>
              <a:t>expiration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greater</a:t>
            </a:r>
            <a:r>
              <a:rPr lang="de-CH" dirty="0" smtClean="0"/>
              <a:t> of (</a:t>
            </a:r>
            <a:r>
              <a:rPr lang="de-CH" dirty="0" err="1" smtClean="0"/>
              <a:t>strike</a:t>
            </a:r>
            <a:r>
              <a:rPr lang="de-CH" dirty="0" smtClean="0"/>
              <a:t> </a:t>
            </a:r>
            <a:r>
              <a:rPr lang="de-CH" dirty="0" err="1" smtClean="0"/>
              <a:t>price</a:t>
            </a:r>
            <a:r>
              <a:rPr lang="de-CH" dirty="0" smtClean="0"/>
              <a:t> minus </a:t>
            </a:r>
            <a:r>
              <a:rPr lang="de-CH" dirty="0" err="1" smtClean="0"/>
              <a:t>price</a:t>
            </a:r>
            <a:r>
              <a:rPr lang="de-CH" dirty="0" smtClean="0"/>
              <a:t> of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underlying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date) and </a:t>
            </a:r>
            <a:r>
              <a:rPr lang="de-CH" dirty="0" err="1" smtClean="0"/>
              <a:t>zero</a:t>
            </a:r>
            <a:endParaRPr lang="de-CH" dirty="0" smtClean="0"/>
          </a:p>
          <a:p>
            <a:endParaRPr lang="de-C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59632" y="404664"/>
          <a:ext cx="7164288" cy="3137112"/>
        </p:xfrm>
        <a:graphic>
          <a:graphicData uri="http://schemas.openxmlformats.org/presentationml/2006/ole">
            <p:oleObj spid="_x0000_s1026" name="Chart" r:id="rId3" imgW="4676726" imgH="2028821" progId="Excel.Sheet.8">
              <p:embed/>
            </p:oleObj>
          </a:graphicData>
        </a:graphic>
      </p:graphicFrame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187624" y="3501008"/>
          <a:ext cx="7314824" cy="3203029"/>
        </p:xfrm>
        <a:graphic>
          <a:graphicData uri="http://schemas.openxmlformats.org/presentationml/2006/ole">
            <p:oleObj spid="_x0000_s1025" name="Chart" r:id="rId4" imgW="4676657" imgH="2047943" progId="Excel.Sheet.8">
              <p:embed/>
            </p:oleObj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Probabilistic Approach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value</a:t>
            </a:r>
            <a:r>
              <a:rPr lang="de-CH" dirty="0" smtClean="0"/>
              <a:t> of </a:t>
            </a:r>
            <a:r>
              <a:rPr lang="de-CH" dirty="0" err="1" smtClean="0"/>
              <a:t>call</a:t>
            </a:r>
            <a:r>
              <a:rPr lang="de-CH" dirty="0" smtClean="0"/>
              <a:t> </a:t>
            </a:r>
            <a:r>
              <a:rPr lang="de-CH" dirty="0" err="1" smtClean="0"/>
              <a:t>strike</a:t>
            </a:r>
            <a:r>
              <a:rPr lang="de-CH" dirty="0" smtClean="0"/>
              <a:t> 3 on a </a:t>
            </a:r>
            <a:r>
              <a:rPr lang="de-CH" dirty="0" err="1" smtClean="0"/>
              <a:t>dice</a:t>
            </a:r>
            <a:r>
              <a:rPr lang="de-CH" dirty="0" smtClean="0"/>
              <a:t>, </a:t>
            </a:r>
            <a:r>
              <a:rPr lang="de-CH" dirty="0" err="1" smtClean="0"/>
              <a:t>one</a:t>
            </a:r>
            <a:r>
              <a:rPr lang="de-CH" dirty="0" smtClean="0"/>
              <a:t> roll?</a:t>
            </a:r>
          </a:p>
          <a:p>
            <a:endParaRPr lang="de-CH" dirty="0" smtClean="0"/>
          </a:p>
          <a:p>
            <a:pPr>
              <a:buNone/>
            </a:pPr>
            <a:r>
              <a:rPr lang="de-CH" dirty="0" smtClean="0">
                <a:sym typeface="Wingdings" pitchFamily="2" charset="2"/>
              </a:rPr>
              <a:t> </a:t>
            </a:r>
            <a:r>
              <a:rPr lang="de-CH" dirty="0" err="1" smtClean="0">
                <a:sym typeface="Wingdings" pitchFamily="2" charset="2"/>
              </a:rPr>
              <a:t>Know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Probability</a:t>
            </a:r>
            <a:r>
              <a:rPr lang="de-CH" dirty="0" smtClean="0">
                <a:sym typeface="Wingdings" pitchFamily="2" charset="2"/>
              </a:rPr>
              <a:t> Distribution!</a:t>
            </a:r>
            <a:endParaRPr lang="de-C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Probabilistic Approach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/>
              <a:t>Sum</a:t>
            </a:r>
            <a:r>
              <a:rPr lang="de-CH" dirty="0" smtClean="0"/>
              <a:t> of all </a:t>
            </a:r>
            <a:r>
              <a:rPr lang="de-CH" dirty="0" err="1" smtClean="0"/>
              <a:t>payout</a:t>
            </a:r>
            <a:r>
              <a:rPr lang="de-CH" dirty="0" smtClean="0"/>
              <a:t> </a:t>
            </a:r>
            <a:r>
              <a:rPr lang="de-CH" dirty="0" err="1" smtClean="0"/>
              <a:t>multiplied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there</a:t>
            </a:r>
            <a:r>
              <a:rPr lang="de-CH" dirty="0" smtClean="0"/>
              <a:t> </a:t>
            </a:r>
            <a:r>
              <a:rPr lang="de-CH" dirty="0" err="1" smtClean="0"/>
              <a:t>probability</a:t>
            </a:r>
            <a:r>
              <a:rPr lang="de-CH" dirty="0" smtClean="0"/>
              <a:t> </a:t>
            </a:r>
            <a:r>
              <a:rPr lang="de-CH" dirty="0" err="1" smtClean="0"/>
              <a:t>over</a:t>
            </a:r>
            <a:r>
              <a:rPr lang="de-CH" dirty="0" smtClean="0"/>
              <a:t> all </a:t>
            </a:r>
            <a:r>
              <a:rPr lang="de-CH" dirty="0" err="1" smtClean="0"/>
              <a:t>events</a:t>
            </a:r>
            <a:r>
              <a:rPr lang="de-CH" dirty="0" smtClean="0"/>
              <a:t>:</a:t>
            </a:r>
          </a:p>
          <a:p>
            <a:pPr>
              <a:buNone/>
            </a:pPr>
            <a:r>
              <a:rPr lang="de-CH" dirty="0" smtClean="0"/>
              <a:t>	0*1/6 + 0*1/6 + 0*1/6 + 1*1/6 + 2*1/6 + 3*1/6</a:t>
            </a:r>
            <a:endParaRPr lang="de-C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Arbitrage Free Approach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Situation A: An Asset will be worth either 20% more or 10% less, tomorrow</a:t>
            </a:r>
          </a:p>
          <a:p>
            <a:r>
              <a:rPr lang="en-US" dirty="0" smtClean="0"/>
              <a:t>Situation B: An Asset will be worth either 10% more or 40% less, tomorrow </a:t>
            </a:r>
          </a:p>
          <a:p>
            <a:r>
              <a:rPr lang="en-US" dirty="0" smtClean="0"/>
              <a:t>Which Call at-the-money (Strike today’s price) is more valuable?</a:t>
            </a:r>
          </a:p>
          <a:p>
            <a:endParaRPr lang="en-US" dirty="0" smtClean="0"/>
          </a:p>
          <a:p>
            <a:r>
              <a:rPr lang="en-US" dirty="0" smtClean="0"/>
              <a:t>Idea from Didier </a:t>
            </a:r>
            <a:r>
              <a:rPr lang="en-US" dirty="0" err="1" smtClean="0"/>
              <a:t>Cossin</a:t>
            </a:r>
            <a:r>
              <a:rPr lang="en-US" dirty="0" smtClean="0"/>
              <a:t>, IMD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Pricing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Calls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Assumption: one can buy or sell both </a:t>
            </a:r>
            <a:r>
              <a:rPr lang="en-US" dirty="0" err="1" smtClean="0"/>
              <a:t>underlyings</a:t>
            </a:r>
            <a:r>
              <a:rPr lang="en-US" dirty="0" smtClean="0"/>
              <a:t> and call freely and without fees or interest rate (the later make no substantial difference). Assume Price underlying 100.</a:t>
            </a:r>
          </a:p>
          <a:p>
            <a:r>
              <a:rPr lang="en-US" dirty="0" smtClean="0"/>
              <a:t>Suppose the price at the current market is very low, buy 1000 calls and sell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 * 1000 </a:t>
            </a:r>
            <a:r>
              <a:rPr lang="en-US" dirty="0" err="1" smtClean="0"/>
              <a:t>underlyings</a:t>
            </a:r>
            <a:r>
              <a:rPr lang="en-US" dirty="0" smtClean="0"/>
              <a:t>, such that in both cases you receive the </a:t>
            </a:r>
            <a:r>
              <a:rPr lang="en-US" u="sng" dirty="0" smtClean="0"/>
              <a:t>same profit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If you manage to do so, you can make a sure profit as long the price is too low. </a:t>
            </a:r>
            <a:r>
              <a:rPr lang="en-US" dirty="0" smtClean="0">
                <a:sym typeface="Wingdings" pitchFamily="2" charset="2"/>
              </a:rPr>
              <a:t> Profit must be zero in an arbitrage free world!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Case</a:t>
            </a:r>
            <a:r>
              <a:rPr lang="de-CH" dirty="0" smtClean="0"/>
              <a:t> A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Price </a:t>
            </a:r>
            <a:r>
              <a:rPr lang="de-CH" dirty="0" err="1" smtClean="0"/>
              <a:t>Underlying</a:t>
            </a:r>
            <a:r>
              <a:rPr lang="de-CH" dirty="0" smtClean="0"/>
              <a:t> 100, Price </a:t>
            </a:r>
            <a:r>
              <a:rPr lang="de-CH" dirty="0" err="1" smtClean="0"/>
              <a:t>Call</a:t>
            </a:r>
            <a:r>
              <a:rPr lang="de-CH" dirty="0" smtClean="0"/>
              <a:t> C</a:t>
            </a:r>
          </a:p>
          <a:p>
            <a:r>
              <a:rPr lang="de-CH" dirty="0" err="1" smtClean="0"/>
              <a:t>Buy</a:t>
            </a:r>
            <a:r>
              <a:rPr lang="de-CH" dirty="0" smtClean="0"/>
              <a:t> 1000 </a:t>
            </a:r>
            <a:r>
              <a:rPr lang="de-CH" dirty="0" err="1" smtClean="0"/>
              <a:t>Calls</a:t>
            </a:r>
            <a:r>
              <a:rPr lang="de-CH" dirty="0" smtClean="0"/>
              <a:t> – </a:t>
            </a:r>
            <a:r>
              <a:rPr lang="de-CH" dirty="0" err="1" smtClean="0"/>
              <a:t>pay</a:t>
            </a:r>
            <a:r>
              <a:rPr lang="de-CH" dirty="0" smtClean="0"/>
              <a:t> 1000*C  </a:t>
            </a:r>
          </a:p>
          <a:p>
            <a:r>
              <a:rPr lang="de-CH" dirty="0" err="1" smtClean="0"/>
              <a:t>sell</a:t>
            </a:r>
            <a:r>
              <a:rPr lang="de-CH" dirty="0" smtClean="0"/>
              <a:t>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 * 1000 </a:t>
            </a:r>
            <a:r>
              <a:rPr lang="en-US" dirty="0" err="1" smtClean="0"/>
              <a:t>underlyings</a:t>
            </a:r>
            <a:r>
              <a:rPr lang="en-US" dirty="0" smtClean="0"/>
              <a:t> – receive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 * 100’000</a:t>
            </a:r>
          </a:p>
          <a:p>
            <a:r>
              <a:rPr lang="en-US" dirty="0" smtClean="0"/>
              <a:t>Upper Case Profit=1000*(20-C)-</a:t>
            </a:r>
            <a:r>
              <a:rPr lang="en-US" dirty="0" smtClean="0">
                <a:latin typeface="Symbol" pitchFamily="18" charset="2"/>
              </a:rPr>
              <a:t> D</a:t>
            </a:r>
            <a:r>
              <a:rPr lang="en-US" dirty="0" smtClean="0"/>
              <a:t>*20’000</a:t>
            </a:r>
          </a:p>
          <a:p>
            <a:r>
              <a:rPr lang="en-US" dirty="0" smtClean="0"/>
              <a:t>Lower Case Profit=1000*(-C) +</a:t>
            </a:r>
            <a:r>
              <a:rPr lang="en-US" dirty="0" smtClean="0">
                <a:latin typeface="Symbol" pitchFamily="18" charset="2"/>
              </a:rPr>
              <a:t> D</a:t>
            </a:r>
            <a:r>
              <a:rPr lang="en-US" dirty="0" smtClean="0"/>
              <a:t>*10’000</a:t>
            </a:r>
          </a:p>
          <a:p>
            <a:r>
              <a:rPr lang="en-US" dirty="0" smtClean="0"/>
              <a:t>Equal if </a:t>
            </a:r>
            <a:r>
              <a:rPr lang="en-US" dirty="0" smtClean="0">
                <a:latin typeface="Symbol" pitchFamily="18" charset="2"/>
              </a:rPr>
              <a:t>D </a:t>
            </a:r>
            <a:r>
              <a:rPr lang="en-US" dirty="0" smtClean="0"/>
              <a:t>= 2/3</a:t>
            </a:r>
          </a:p>
          <a:p>
            <a:r>
              <a:rPr lang="en-US" dirty="0" smtClean="0"/>
              <a:t>Equal zero if C = 6.667</a:t>
            </a:r>
          </a:p>
          <a:p>
            <a:endParaRPr lang="en-US" dirty="0" smtClean="0"/>
          </a:p>
          <a:p>
            <a:endParaRPr lang="de-C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554</Words>
  <Application>Microsoft Office PowerPoint</Application>
  <PresentationFormat>Bildschirmpräsentation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6" baseType="lpstr">
      <vt:lpstr>Larissa-Design</vt:lpstr>
      <vt:lpstr>Chart</vt:lpstr>
      <vt:lpstr>Commodity Trading  Option Pricing</vt:lpstr>
      <vt:lpstr>Optionpricing</vt:lpstr>
      <vt:lpstr>Plain Vanilla Option</vt:lpstr>
      <vt:lpstr>Folie 4</vt:lpstr>
      <vt:lpstr>Probabilistic Approach</vt:lpstr>
      <vt:lpstr>Probabilistic Approach</vt:lpstr>
      <vt:lpstr>Arbitrage Free Approach</vt:lpstr>
      <vt:lpstr>Pricing the Calls</vt:lpstr>
      <vt:lpstr>Case A</vt:lpstr>
      <vt:lpstr>Case B</vt:lpstr>
      <vt:lpstr>General Case</vt:lpstr>
      <vt:lpstr>Discussion (I)</vt:lpstr>
      <vt:lpstr>Discussion (II)</vt:lpstr>
      <vt:lpstr>Probability = Model for Uncertainty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Commodity Trading Introduction to Markets</dc:title>
  <dc:creator>Jacques</dc:creator>
  <cp:lastModifiedBy>Jacques</cp:lastModifiedBy>
  <cp:revision>55</cp:revision>
  <dcterms:created xsi:type="dcterms:W3CDTF">2011-02-22T16:22:12Z</dcterms:created>
  <dcterms:modified xsi:type="dcterms:W3CDTF">2011-03-28T15:59:06Z</dcterms:modified>
</cp:coreProperties>
</file>